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7"/>
  </p:notesMasterIdLst>
  <p:sldIdLst>
    <p:sldId id="435" r:id="rId2"/>
    <p:sldId id="560" r:id="rId3"/>
    <p:sldId id="469" r:id="rId4"/>
    <p:sldId id="470" r:id="rId5"/>
    <p:sldId id="473" r:id="rId6"/>
    <p:sldId id="562" r:id="rId7"/>
    <p:sldId id="472" r:id="rId8"/>
    <p:sldId id="474" r:id="rId9"/>
    <p:sldId id="475" r:id="rId10"/>
    <p:sldId id="476" r:id="rId11"/>
    <p:sldId id="477" r:id="rId12"/>
    <p:sldId id="561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63" r:id="rId67"/>
    <p:sldId id="533" r:id="rId68"/>
    <p:sldId id="534" r:id="rId69"/>
    <p:sldId id="535" r:id="rId70"/>
    <p:sldId id="536" r:id="rId71"/>
    <p:sldId id="537" r:id="rId72"/>
    <p:sldId id="538" r:id="rId73"/>
    <p:sldId id="539" r:id="rId74"/>
    <p:sldId id="540" r:id="rId75"/>
    <p:sldId id="541" r:id="rId76"/>
    <p:sldId id="542" r:id="rId77"/>
    <p:sldId id="543" r:id="rId78"/>
    <p:sldId id="544" r:id="rId79"/>
    <p:sldId id="545" r:id="rId80"/>
    <p:sldId id="546" r:id="rId81"/>
    <p:sldId id="547" r:id="rId82"/>
    <p:sldId id="548" r:id="rId83"/>
    <p:sldId id="549" r:id="rId84"/>
    <p:sldId id="550" r:id="rId85"/>
    <p:sldId id="551" r:id="rId86"/>
    <p:sldId id="552" r:id="rId87"/>
    <p:sldId id="553" r:id="rId88"/>
    <p:sldId id="554" r:id="rId89"/>
    <p:sldId id="555" r:id="rId90"/>
    <p:sldId id="556" r:id="rId91"/>
    <p:sldId id="557" r:id="rId92"/>
    <p:sldId id="558" r:id="rId93"/>
    <p:sldId id="559" r:id="rId94"/>
    <p:sldId id="564" r:id="rId95"/>
    <p:sldId id="417" r:id="rId96"/>
  </p:sldIdLst>
  <p:sldSz cx="12192000" cy="6858000"/>
  <p:notesSz cx="6858000" cy="9144000"/>
  <p:embeddedFontLs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Roboto Condensed Light" panose="02000000000000000000" pitchFamily="2" charset="0"/>
      <p:regular r:id="rId106"/>
      <p:italic r:id="rId107"/>
    </p:embeddedFont>
    <p:embeddedFont>
      <p:font typeface="Wingdings 2" panose="05020102010507070707" pitchFamily="18" charset="2"/>
      <p:regular r:id="rId108"/>
    </p:embeddedFont>
    <p:embeddedFont>
      <p:font typeface="Wingdings 3" panose="05040102010807070707" pitchFamily="18" charset="2"/>
      <p:regular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673BB7"/>
    <a:srgbClr val="EEEEEE"/>
    <a:srgbClr val="909090"/>
    <a:srgbClr val="301B92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4:0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30584 12204,'0'-25,"-25"25,1-50,-51 26,-74-26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6:32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18779 11830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4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7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/>
              <a:t>Reference: https</a:t>
            </a:r>
            <a:r>
              <a:rPr lang="en-US" dirty="0"/>
              <a:t>://javabypatel.blogspot.com/2017/07/abstract-class-vs-interface-in-java.html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Unit-3</a:t>
            </a:r>
            <a:br>
              <a:rPr lang="en-US" dirty="0"/>
            </a:br>
            <a:r>
              <a:rPr lang="en-IN" dirty="0"/>
              <a:t>Inheritance and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Abstraction</a:t>
            </a:r>
            <a:br>
              <a:rPr lang="en-IN" dirty="0"/>
            </a:b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</a:t>
            </a:r>
            <a:r>
              <a:rPr lang="en-IN" b="1" dirty="0"/>
              <a:t>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</a:t>
            </a:r>
            <a:r>
              <a:rPr lang="en-US" dirty="0"/>
              <a:t> objects.</a:t>
            </a:r>
          </a:p>
          <a:p>
            <a:r>
              <a:rPr lang="en-US" b="1" dirty="0"/>
              <a:t>Avoids</a:t>
            </a:r>
            <a:r>
              <a:rPr lang="en-US" dirty="0"/>
              <a:t> duplicity.</a:t>
            </a:r>
          </a:p>
          <a:p>
            <a:r>
              <a:rPr lang="en-US" dirty="0"/>
              <a:t>Inheritance makes the sub classes follow a </a:t>
            </a:r>
            <a:r>
              <a:rPr lang="en-US" b="1" dirty="0"/>
              <a:t>standard interface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Subclass-Superclass Relationship</a:t>
            </a:r>
            <a:endParaRPr lang="en-IN" dirty="0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1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093" t="8293" r="6445" b="18293"/>
          <a:stretch/>
        </p:blipFill>
        <p:spPr>
          <a:xfrm>
            <a:off x="3029857" y="1464809"/>
            <a:ext cx="4629150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a class, you simply incorporate the definition of one class into another by using the </a:t>
            </a:r>
            <a:r>
              <a:rPr lang="en-US" b="1" dirty="0"/>
              <a:t>extends </a:t>
            </a:r>
            <a:r>
              <a:rPr lang="en-US" dirty="0"/>
              <a:t>keyword.</a:t>
            </a:r>
          </a:p>
          <a:p>
            <a:pPr marL="0" indent="0">
              <a:buNone/>
            </a:pPr>
            <a:r>
              <a:rPr lang="en-US" dirty="0"/>
              <a:t>Syntax: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1037772" y="2337707"/>
            <a:ext cx="10116456" cy="210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sz="3200" dirty="0">
                <a:solidFill>
                  <a:schemeClr val="tx2"/>
                </a:solidFill>
                <a:latin typeface="Consolas" panose="020B0609020204030204" pitchFamily="49" charset="0"/>
              </a:rPr>
              <a:t>subclass-name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superclass-name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body of class…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07199" y="1168618"/>
            <a:ext cx="8406043" cy="1815882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A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SuperClass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ParentClass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BaseClass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75" y="3843501"/>
            <a:ext cx="8532167" cy="1815882"/>
          </a:xfrm>
          <a:prstGeom prst="rect">
            <a:avLst/>
          </a:prstGeom>
          <a:ln w="41275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class B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SubClass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ChildClass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DerivedClass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I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78412" y="3136743"/>
            <a:ext cx="6027796" cy="535527"/>
          </a:xfrm>
          <a:prstGeom prst="wedgeRoundRectCallout">
            <a:avLst>
              <a:gd name="adj1" fmla="val -37182"/>
              <a:gd name="adj2" fmla="val 10077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keyword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“extends” </a:t>
            </a:r>
            <a:r>
              <a:rPr lang="en-US" sz="2000" dirty="0">
                <a:solidFill>
                  <a:schemeClr val="tx1"/>
                </a:solidFill>
              </a:rPr>
              <a:t>is used to create a subclass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92277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875368"/>
          <a:ext cx="2729186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195702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195702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7881068" y="1960661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2"/>
            <a:endCxn id="6" idx="0"/>
          </p:cNvCxnSpPr>
          <p:nvPr/>
        </p:nvCxnSpPr>
        <p:spPr>
          <a:xfrm rot="16200000" flipH="1">
            <a:off x="9133995" y="1970001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1987888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634783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public void  </a:t>
            </a:r>
            <a:r>
              <a:rPr lang="en-US" sz="20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dispContact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num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=”+contact);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1033029"/>
          <a:ext cx="2729186" cy="15744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25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564">
                <a:tc>
                  <a:txBody>
                    <a:bodyPr/>
                    <a:lstStyle/>
                    <a:p>
                      <a:r>
                        <a:rPr lang="en-US" dirty="0" err="1"/>
                        <a:t>dispContact</a:t>
                      </a:r>
                      <a:r>
                        <a:rPr lang="en-US" dirty="0"/>
                        <a:t>():void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873620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873620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endCxn id="5" idx="0"/>
          </p:cNvCxnSpPr>
          <p:nvPr/>
        </p:nvCxnSpPr>
        <p:spPr>
          <a:xfrm rot="5400000">
            <a:off x="7881068" y="2638579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6" idx="0"/>
          </p:cNvCxnSpPr>
          <p:nvPr/>
        </p:nvCxnSpPr>
        <p:spPr>
          <a:xfrm rot="16200000" flipH="1">
            <a:off x="9133995" y="2647919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2665806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9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93173" y="1702676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173" y="3904593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5636173" y="2648607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5515523" y="266289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Curved Connector 8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8329126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9659" y="4307195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Derived Class B can access attributes and methods of Base class A</a:t>
            </a:r>
          </a:p>
        </p:txBody>
      </p:sp>
      <p:cxnSp>
        <p:nvCxnSpPr>
          <p:cNvPr id="12" name="Curved Connector 11"/>
          <p:cNvCxnSpPr>
            <a:stCxn id="4" idx="1"/>
            <a:endCxn id="5" idx="1"/>
          </p:cNvCxnSpPr>
          <p:nvPr/>
        </p:nvCxnSpPr>
        <p:spPr>
          <a:xfrm rot="10800000" flipV="1">
            <a:off x="4493173" y="2175641"/>
            <a:ext cx="12700" cy="2201917"/>
          </a:xfrm>
          <a:prstGeom prst="curvedConnector3">
            <a:avLst>
              <a:gd name="adj1" fmla="val 6702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578" y="1615993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A can’t access attributes and methods of Derived Class B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Flowchart: Summing Junction 22"/>
          <p:cNvSpPr/>
          <p:nvPr/>
        </p:nvSpPr>
        <p:spPr>
          <a:xfrm>
            <a:off x="3496387" y="3138913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24" name="Curved Connector 23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115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Summing Junction 24"/>
          <p:cNvSpPr/>
          <p:nvPr/>
        </p:nvSpPr>
        <p:spPr>
          <a:xfrm>
            <a:off x="8073531" y="3159868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1274" y="2953433"/>
            <a:ext cx="33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Derived Class B can’t access </a:t>
            </a:r>
            <a:r>
              <a:rPr lang="en-US" b="1" dirty="0">
                <a:solidFill>
                  <a:srgbClr val="FF0000"/>
                </a:solidFill>
              </a:rPr>
              <a:t>private members </a:t>
            </a:r>
            <a:r>
              <a:rPr lang="en-US" dirty="0">
                <a:solidFill>
                  <a:srgbClr val="FF0000"/>
                </a:solidFill>
              </a:rPr>
              <a:t>of Base class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2073" y="818970"/>
            <a:ext cx="5069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 class member that has been declared as private will remain </a:t>
            </a:r>
            <a:r>
              <a:rPr lang="en-US" b="1" i="1" dirty="0">
                <a:solidFill>
                  <a:srgbClr val="FF0000"/>
                </a:solidFill>
                <a:latin typeface="Palatino-Italic"/>
              </a:rPr>
              <a:t>private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 to its class. It is not</a:t>
            </a:r>
          </a:p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accessible by any code outside its class, including </a:t>
            </a:r>
            <a:r>
              <a:rPr lang="en-US" b="1" i="1" dirty="0">
                <a:solidFill>
                  <a:srgbClr val="1D1D1E"/>
                </a:solidFill>
                <a:latin typeface="Palatino-Italic"/>
              </a:rPr>
              <a:t>subclasses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2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7" grpId="0"/>
      <p:bldP spid="23" grpId="0" animBg="1"/>
      <p:bldP spid="25" grpId="0" animBg="1"/>
      <p:bldP spid="33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by Example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02417"/>
              </p:ext>
            </p:extLst>
          </p:nvPr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3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InheritanceDemo1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84379" y="2538248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4963729" y="2552537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98158" y="1172253"/>
          <a:ext cx="1972441" cy="13817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  <a:r>
                        <a:rPr lang="en-US" dirty="0" err="1"/>
                        <a:t>i:int</a:t>
                      </a:r>
                      <a:endParaRPr lang="en-US" dirty="0"/>
                    </a:p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j:int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showij</a:t>
                      </a:r>
                      <a:r>
                        <a:rPr lang="en-US" dirty="0"/>
                        <a:t>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082392" y="3794234"/>
          <a:ext cx="1972441" cy="1381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k:int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showk</a:t>
                      </a:r>
                      <a:r>
                        <a:rPr lang="en-US" dirty="0"/>
                        <a:t>():void</a:t>
                      </a:r>
                    </a:p>
                    <a:p>
                      <a:r>
                        <a:rPr lang="en-US" dirty="0"/>
                        <a:t>add():void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/>
          <p:cNvCxnSpPr>
            <a:stCxn id="38" idx="0"/>
            <a:endCxn id="15" idx="0"/>
          </p:cNvCxnSpPr>
          <p:nvPr/>
        </p:nvCxnSpPr>
        <p:spPr>
          <a:xfrm rot="16200000" flipH="1">
            <a:off x="6271122" y="16807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8789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8789" y="227689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345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Single Inheritance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73482" y="861094"/>
            <a:ext cx="3090334" cy="27881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Multilevel Inheritance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661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5882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8833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3414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Hierarchical Inheritance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347" y="402385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5150" y="402150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16287" y="50013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297" y="3447568"/>
            <a:ext cx="3090334" cy="2093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4. Multiple Inheritance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03965" y="394911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663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2614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3965" y="557022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075" y="3447568"/>
            <a:ext cx="3090334" cy="2825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5. Hybrid Inheritance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47714" y="4021503"/>
            <a:ext cx="3598877" cy="174776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Note: </a:t>
            </a:r>
            <a:r>
              <a:rPr lang="en-US" dirty="0">
                <a:solidFill>
                  <a:schemeClr val="tx1"/>
                </a:solidFill>
              </a:rPr>
              <a:t>Multiple and Hybrid Inheritance is </a:t>
            </a:r>
            <a:r>
              <a:rPr lang="en-US" b="1" dirty="0">
                <a:solidFill>
                  <a:schemeClr val="tx1"/>
                </a:solidFill>
              </a:rPr>
              <a:t>not supported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 with the Class Inheritance, we can still use those Inheritance with Interface which we will learn in later part of the Unit</a:t>
            </a:r>
          </a:p>
        </p:txBody>
      </p:sp>
      <p:cxnSp>
        <p:nvCxnSpPr>
          <p:cNvPr id="36" name="Straight Connector 35"/>
          <p:cNvCxnSpPr>
            <a:endCxn id="37" idx="3"/>
          </p:cNvCxnSpPr>
          <p:nvPr/>
        </p:nvCxnSpPr>
        <p:spPr>
          <a:xfrm flipV="1">
            <a:off x="2058513" y="2001176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>
            <a:off x="1937863" y="17916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39" name="Elbow Connector 38"/>
          <p:cNvCxnSpPr>
            <a:stCxn id="38" idx="0"/>
            <a:endCxn id="17" idx="0"/>
          </p:cNvCxnSpPr>
          <p:nvPr/>
        </p:nvCxnSpPr>
        <p:spPr>
          <a:xfrm rot="16200000" flipH="1" flipV="1">
            <a:off x="5685878" y="16768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6064911" y="17663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8" name="Isosceles Triangle 47"/>
          <p:cNvSpPr/>
          <p:nvPr/>
        </p:nvSpPr>
        <p:spPr>
          <a:xfrm>
            <a:off x="1209697" y="4444992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9" name="Isosceles Triangle 48"/>
          <p:cNvSpPr/>
          <p:nvPr/>
        </p:nvSpPr>
        <p:spPr>
          <a:xfrm>
            <a:off x="2732500" y="444192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51" name="Elbow Connector 50"/>
          <p:cNvCxnSpPr>
            <a:stCxn id="48" idx="3"/>
            <a:endCxn id="22" idx="0"/>
          </p:cNvCxnSpPr>
          <p:nvPr/>
        </p:nvCxnSpPr>
        <p:spPr>
          <a:xfrm rot="16200000" flipH="1">
            <a:off x="1553906" y="4430983"/>
            <a:ext cx="346823" cy="793940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3"/>
            <a:endCxn id="22" idx="0"/>
          </p:cNvCxnSpPr>
          <p:nvPr/>
        </p:nvCxnSpPr>
        <p:spPr>
          <a:xfrm rot="5400000">
            <a:off x="2313772" y="4461987"/>
            <a:ext cx="349894" cy="728863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8" idx="0"/>
          </p:cNvCxnSpPr>
          <p:nvPr/>
        </p:nvCxnSpPr>
        <p:spPr>
          <a:xfrm rot="16200000" flipH="1">
            <a:off x="6308927" y="428449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8" idx="0"/>
          </p:cNvCxnSpPr>
          <p:nvPr/>
        </p:nvCxnSpPr>
        <p:spPr>
          <a:xfrm rot="16200000" flipH="1" flipV="1">
            <a:off x="5723683" y="428051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6102716" y="437005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9" name="Isosceles Triangle 58"/>
          <p:cNvSpPr/>
          <p:nvPr/>
        </p:nvSpPr>
        <p:spPr>
          <a:xfrm>
            <a:off x="5494988" y="518416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60" name="Isosceles Triangle 59"/>
          <p:cNvSpPr/>
          <p:nvPr/>
        </p:nvSpPr>
        <p:spPr>
          <a:xfrm>
            <a:off x="6719965" y="5193797"/>
            <a:ext cx="211944" cy="190286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61" name="Elbow Connector 60"/>
          <p:cNvCxnSpPr>
            <a:stCxn id="59" idx="3"/>
            <a:endCxn id="31" idx="0"/>
          </p:cNvCxnSpPr>
          <p:nvPr/>
        </p:nvCxnSpPr>
        <p:spPr>
          <a:xfrm rot="16200000" flipH="1">
            <a:off x="5825548" y="5183804"/>
            <a:ext cx="176506" cy="596327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0" idx="3"/>
            <a:endCxn id="31" idx="0"/>
          </p:cNvCxnSpPr>
          <p:nvPr/>
        </p:nvCxnSpPr>
        <p:spPr>
          <a:xfrm rot="5400000">
            <a:off x="6425882" y="5170166"/>
            <a:ext cx="186138" cy="613972"/>
          </a:xfrm>
          <a:prstGeom prst="bentConnector3">
            <a:avLst>
              <a:gd name="adj1" fmla="val 568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7" grpId="0" animBg="1"/>
      <p:bldP spid="38" grpId="0" animBg="1"/>
      <p:bldP spid="45" grpId="0" animBg="1"/>
      <p:bldP spid="47" grpId="0" animBg="1"/>
      <p:bldP spid="48" grpId="0" animBg="1"/>
      <p:bldP spid="49" grpId="0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557639" y="326850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7639" y="419137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9" name="Straight Connector 8"/>
          <p:cNvCxnSpPr>
            <a:endCxn id="10" idx="3"/>
          </p:cNvCxnSpPr>
          <p:nvPr/>
        </p:nvCxnSpPr>
        <p:spPr>
          <a:xfrm flipV="1">
            <a:off x="8097363" y="391565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7976713" y="370610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502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2348" y="3258049"/>
            <a:ext cx="6279943" cy="3000860"/>
          </a:xfrm>
          <a:prstGeom prst="roundRect">
            <a:avLst/>
          </a:prstGeom>
          <a:solidFill>
            <a:schemeClr val="tx2">
              <a:lumMod val="20000"/>
              <a:lumOff val="80000"/>
              <a:alpha val="12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1041819" y="364656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1819" y="456943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/>
          <p:cNvCxnSpPr>
            <a:endCxn id="13" idx="3"/>
          </p:cNvCxnSpPr>
          <p:nvPr/>
        </p:nvCxnSpPr>
        <p:spPr>
          <a:xfrm flipV="1">
            <a:off x="11581543" y="429371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11460893" y="408416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Elbow Connector 7"/>
          <p:cNvCxnSpPr>
            <a:stCxn id="16" idx="0"/>
            <a:endCxn id="12" idx="0"/>
          </p:cNvCxnSpPr>
          <p:nvPr/>
        </p:nvCxnSpPr>
        <p:spPr>
          <a:xfrm rot="16200000" flipH="1">
            <a:off x="9947772" y="35095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42810" y="31828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547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6498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Elbow Connector 14"/>
          <p:cNvCxnSpPr>
            <a:stCxn id="16" idx="0"/>
            <a:endCxn id="13" idx="0"/>
          </p:cNvCxnSpPr>
          <p:nvPr/>
        </p:nvCxnSpPr>
        <p:spPr>
          <a:xfrm rot="16200000" flipH="1" flipV="1">
            <a:off x="9362528" y="35056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9741561" y="35951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52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		   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1116" y="6166247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  <p:cxnSp>
        <p:nvCxnSpPr>
          <p:cNvPr id="17" name="Elbow Connector 16"/>
          <p:cNvCxnSpPr>
            <a:stCxn id="22" idx="0"/>
            <a:endCxn id="19" idx="0"/>
          </p:cNvCxnSpPr>
          <p:nvPr/>
        </p:nvCxnSpPr>
        <p:spPr>
          <a:xfrm rot="16200000" flipH="1">
            <a:off x="10933421" y="519625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328459" y="486948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92112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5063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1" name="Elbow Connector 20"/>
          <p:cNvCxnSpPr>
            <a:stCxn id="22" idx="0"/>
            <a:endCxn id="20" idx="0"/>
          </p:cNvCxnSpPr>
          <p:nvPr/>
        </p:nvCxnSpPr>
        <p:spPr>
          <a:xfrm rot="16200000" flipH="1" flipV="1">
            <a:off x="10348177" y="519227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0727210" y="528181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9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=3000;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C:k=3000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1000+2000+3000=6000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0" y="704850"/>
            <a:ext cx="3276600" cy="12382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09750" y="2114550"/>
            <a:ext cx="3276600" cy="19621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9750" y="4248150"/>
            <a:ext cx="3276600" cy="200025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Elbow Connector 8"/>
          <p:cNvCxnSpPr>
            <a:stCxn id="15" idx="0"/>
            <a:endCxn id="12" idx="0"/>
          </p:cNvCxnSpPr>
          <p:nvPr/>
        </p:nvCxnSpPr>
        <p:spPr>
          <a:xfrm rot="16200000" flipH="1">
            <a:off x="11043779" y="253716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438817" y="221039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3148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6099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Elbow Connector 13"/>
          <p:cNvCxnSpPr>
            <a:stCxn id="15" idx="0"/>
            <a:endCxn id="13" idx="0"/>
          </p:cNvCxnSpPr>
          <p:nvPr/>
        </p:nvCxnSpPr>
        <p:spPr>
          <a:xfrm rot="16200000" flipH="1" flipV="1">
            <a:off x="10458535" y="253318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10837568" y="262272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8310073" y="-35656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</p:spTree>
    <p:extLst>
      <p:ext uri="{BB962C8B-B14F-4D97-AF65-F5344CB8AC3E}">
        <p14:creationId xmlns:p14="http://schemas.microsoft.com/office/powerpoint/2010/main" val="1176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B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("inside 				  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 	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400800" cy="29527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3028950"/>
            <a:ext cx="6400800" cy="38290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0800" y="0"/>
            <a:ext cx="5791200" cy="42291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34836" y="6280547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60824" y="430530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060824" y="510147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060824" y="589765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581577" y="471530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460927" y="472959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81577" y="550719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460927" y="552148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6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r>
              <a:rPr lang="en-US" dirty="0"/>
              <a:t>Unit-3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endParaRPr lang="en-US" sz="2000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Use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Inheriting data members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Types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Overriding </a:t>
            </a:r>
            <a:r>
              <a:rPr lang="en-US" sz="2000"/>
              <a:t>Methods and Constructor </a:t>
            </a:r>
            <a:endParaRPr lang="en-US" sz="2000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Super keyword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Final keyword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Abstract 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Interface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Dynamic Method Dispatch</a:t>
            </a:r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110362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InheritanceMultilevel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subObjC.k</a:t>
            </a:r>
            <a:r>
              <a:rPr lang="en-IN" sz="2000" dirty="0">
                <a:latin typeface="Consolas" panose="020B0609020204030204" pitchFamily="49" charset="0"/>
              </a:rPr>
              <a:t>=3000;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=4000;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subObjC.add_ijkm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C:k=4000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1000+2000+3000+4000=10000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934700" y="119616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934700" y="199233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4700" y="278851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455453" y="160616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334803" y="162045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455453" y="239805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334803" y="241234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7458012" y="-9838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</p:spTree>
    <p:extLst>
      <p:ext uri="{BB962C8B-B14F-4D97-AF65-F5344CB8AC3E}">
        <p14:creationId xmlns:p14="http://schemas.microsoft.com/office/powerpoint/2010/main" val="40394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4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2025" y="911748"/>
          <a:ext cx="2463800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Cube()</a:t>
                      </a:r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03300" y="3920067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r>
                        <a:rPr lang="en-US" dirty="0"/>
                        <a:t>(double, double, double, double):double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89750" y="967317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7" idx="0"/>
            <a:endCxn id="6" idx="2"/>
          </p:cNvCxnSpPr>
          <p:nvPr/>
        </p:nvCxnSpPr>
        <p:spPr>
          <a:xfrm flipV="1">
            <a:off x="3463925" y="3085619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3343275" y="308561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8" name="Elbow Connector 17"/>
          <p:cNvCxnSpPr>
            <a:stCxn id="8" idx="2"/>
            <a:endCxn id="7" idx="3"/>
          </p:cNvCxnSpPr>
          <p:nvPr/>
        </p:nvCxnSpPr>
        <p:spPr>
          <a:xfrm rot="5400000">
            <a:off x="6125360" y="2666058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0"/>
            <a:ext cx="5312979" cy="318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  default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3436883"/>
            <a:ext cx="7394028" cy="4293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extends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CUBEWEIGTH"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2979" y="-23647"/>
            <a:ext cx="6879021" cy="346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CubeInherit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cw2=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>
                <a:latin typeface="Consolas" panose="020B0609020204030204" pitchFamily="49" charset="0"/>
              </a:rPr>
              <a:t>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("cw1.volume()="</a:t>
            </a:r>
            <a:r>
              <a:rPr lang="en-IN" sz="2000" dirty="0">
                <a:latin typeface="Consolas" panose="020B0609020204030204" pitchFamily="49" charset="0"/>
              </a:rPr>
              <a:t>							+</a:t>
            </a:r>
            <a:r>
              <a:rPr lang="en-IN" sz="2000" b="1" dirty="0">
                <a:latin typeface="Consolas" panose="020B0609020204030204" pitchFamily="49" charset="0"/>
              </a:rPr>
              <a:t>cw1.volume()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		</a:t>
            </a:r>
            <a:r>
              <a:rPr lang="en-IN" sz="2000" dirty="0">
                <a:latin typeface="Consolas" panose="020B0609020204030204" pitchFamily="49" charset="0"/>
              </a:rPr>
              <a:t>					+</a:t>
            </a:r>
            <a:r>
              <a:rPr lang="en-IN" sz="2000" b="1" dirty="0">
                <a:latin typeface="Consolas" panose="020B0609020204030204" pitchFamily="49" charset="0"/>
              </a:rPr>
              <a:t>cw2.volume()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  }}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63" y="3473670"/>
            <a:ext cx="7394028" cy="338433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263" y="61748"/>
            <a:ext cx="5312979" cy="3375135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133149" y="4345488"/>
            <a:ext cx="305885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482004" y="4924910"/>
            <a:ext cx="4709996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</p:txBody>
      </p:sp>
      <p:sp>
        <p:nvSpPr>
          <p:cNvPr id="10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482004" y="465326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655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38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its immediate superclass, it can do so by use of the keyword </a:t>
            </a:r>
            <a:r>
              <a:rPr lang="en-US" b="1" dirty="0"/>
              <a:t>super</a:t>
            </a:r>
            <a:r>
              <a:rPr lang="en-US" dirty="0"/>
              <a:t>. Super has two general forms: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Calls the superclass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Used to access a </a:t>
            </a:r>
            <a:r>
              <a:rPr lang="en-US" dirty="0">
                <a:solidFill>
                  <a:srgbClr val="002060"/>
                </a:solidFill>
              </a:rPr>
              <a:t>members(i.e. </a:t>
            </a:r>
            <a:r>
              <a:rPr lang="en-US" i="1" dirty="0">
                <a:solidFill>
                  <a:srgbClr val="002060"/>
                </a:solidFill>
              </a:rPr>
              <a:t>instance variable or method</a:t>
            </a:r>
            <a:r>
              <a:rPr lang="en-US" dirty="0">
                <a:solidFill>
                  <a:srgbClr val="002060"/>
                </a:solidFill>
              </a:rPr>
              <a:t>)</a:t>
            </a:r>
            <a:r>
              <a:rPr lang="en-US" dirty="0"/>
              <a:t> of the superclass.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8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Call Superclass Constructors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to super must be first statement in constructor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60763" y="1484855"/>
          <a:ext cx="3692525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6400" y="4493174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832850" y="1540424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5407025" y="3658726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5286375" y="36587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Elbow Connector 8"/>
          <p:cNvCxnSpPr>
            <a:stCxn id="6" idx="2"/>
            <a:endCxn id="5" idx="3"/>
          </p:cNvCxnSpPr>
          <p:nvPr/>
        </p:nvCxnSpPr>
        <p:spPr>
          <a:xfrm rot="5400000">
            <a:off x="8068460" y="3239165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22" idx="1"/>
            <a:endCxn id="20" idx="1"/>
          </p:cNvCxnSpPr>
          <p:nvPr/>
        </p:nvCxnSpPr>
        <p:spPr>
          <a:xfrm rot="10800000" flipH="1">
            <a:off x="2946397" y="3110028"/>
            <a:ext cx="595315" cy="2562516"/>
          </a:xfrm>
          <a:prstGeom prst="curvedConnector3">
            <a:avLst>
              <a:gd name="adj1" fmla="val -14433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1004" y="280632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Using “super”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41713" y="2925362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Cube(double, double, double)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46398" y="5487878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CubeWeight</a:t>
            </a:r>
            <a:r>
              <a:rPr lang="en-US" b="1" dirty="0">
                <a:solidFill>
                  <a:srgbClr val="C00000"/>
                </a:solidFill>
              </a:rPr>
              <a:t>(double, double, double, double)</a:t>
            </a:r>
          </a:p>
        </p:txBody>
      </p:sp>
    </p:spTree>
    <p:extLst>
      <p:ext uri="{BB962C8B-B14F-4D97-AF65-F5344CB8AC3E}">
        <p14:creationId xmlns:p14="http://schemas.microsoft.com/office/powerpoint/2010/main" val="29546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55626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Cube(double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d)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    CUBE"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267200"/>
            <a:ext cx="8607972" cy="280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b="1" dirty="0">
                <a:latin typeface="Consolas" panose="020B0609020204030204" pitchFamily="49" charset="0"/>
              </a:rPr>
              <a:t>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400" b="1" dirty="0">
                <a:latin typeface="Consolas" panose="020B0609020204030204" pitchFamily="49" charset="0"/>
              </a:rPr>
              <a:t>	  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super(</a:t>
            </a:r>
            <a:r>
              <a:rPr lang="en-IN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h,w,d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); </a:t>
            </a:r>
            <a:r>
              <a:rPr lang="en-IN" sz="2400" b="1" dirty="0">
                <a:latin typeface="Consolas" panose="020B0609020204030204" pitchFamily="49" charset="0"/>
              </a:rPr>
              <a:t>//call </a:t>
            </a:r>
            <a:r>
              <a:rPr lang="en-IN" sz="2400" b="1" dirty="0" err="1">
                <a:latin typeface="Consolas" panose="020B0609020204030204" pitchFamily="49" charset="0"/>
              </a:rPr>
              <a:t>superclassConstructor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Constructor:CUBEWEIGTH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2100" y="85725"/>
            <a:ext cx="6819900" cy="3771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CubeInheritSuper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1800" dirty="0">
                <a:latin typeface="Consolas" panose="020B0609020204030204" pitchFamily="49" charset="0"/>
              </a:rPr>
              <a:t> 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cw1=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cw2=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"cw1.volume()="</a:t>
            </a:r>
            <a:r>
              <a:rPr lang="en-IN" sz="1800" dirty="0">
                <a:latin typeface="Consolas" panose="020B0609020204030204" pitchFamily="49" charset="0"/>
              </a:rPr>
              <a:t>+cw1.volume());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"cw1.weigth="</a:t>
            </a:r>
            <a:r>
              <a:rPr lang="en-IN" sz="1800" dirty="0">
                <a:latin typeface="Consolas" panose="020B0609020204030204" pitchFamily="49" charset="0"/>
              </a:rPr>
              <a:t>+cw1.weigth);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</a:t>
            </a:r>
            <a:r>
              <a:rPr lang="en-IN" sz="1800" dirty="0">
                <a:latin typeface="Consolas" panose="020B0609020204030204" pitchFamily="49" charset="0"/>
              </a:rPr>
              <a:t>+cw2.volume());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9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"cw2.weigth="</a:t>
            </a:r>
            <a:r>
              <a:rPr lang="en-IN" sz="1800" dirty="0">
                <a:latin typeface="Consolas" panose="020B0609020204030204" pitchFamily="49" charset="0"/>
              </a:rPr>
              <a:t>+cw2.weigth);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01663" y="3278203"/>
            <a:ext cx="40783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CubeInheritSuper.java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877117" y="4209661"/>
            <a:ext cx="3314883" cy="263050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cw1.weigth=20.5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cw2.weigth=200.5</a:t>
            </a:r>
          </a:p>
        </p:txBody>
      </p:sp>
      <p:sp>
        <p:nvSpPr>
          <p:cNvPr id="1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877117" y="389375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81300" y="6334780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Using </a:t>
            </a:r>
            <a:r>
              <a:rPr lang="en-US" sz="2800" b="1" i="1" dirty="0">
                <a:solidFill>
                  <a:srgbClr val="002060"/>
                </a:solidFill>
                <a:latin typeface="FranklinGothic-Demi"/>
              </a:rPr>
              <a:t>super </a:t>
            </a:r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to Call Superclass Constructors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form of </a:t>
            </a:r>
            <a:r>
              <a:rPr lang="en-US" b="1" dirty="0"/>
              <a:t>super </a:t>
            </a:r>
            <a:r>
              <a:rPr lang="en-US" dirty="0"/>
              <a:t>acts somewhat like </a:t>
            </a:r>
            <a:r>
              <a:rPr lang="en-US" b="1" dirty="0"/>
              <a:t>this</a:t>
            </a:r>
            <a:r>
              <a:rPr lang="en-US" dirty="0"/>
              <a:t>, except that it always refers to the superclass of the subclass in which it is used.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second form of </a:t>
            </a:r>
            <a:r>
              <a:rPr lang="en-US" b="1" dirty="0"/>
              <a:t>super </a:t>
            </a:r>
            <a:r>
              <a:rPr lang="en-US" dirty="0"/>
              <a:t>is most applicable to situations in which member names of a subclass </a:t>
            </a:r>
            <a:r>
              <a:rPr lang="en-US" dirty="0">
                <a:solidFill>
                  <a:srgbClr val="002060"/>
                </a:solidFill>
              </a:rPr>
              <a:t>hide</a:t>
            </a:r>
            <a:r>
              <a:rPr lang="en-US" dirty="0"/>
              <a:t> members by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in the superclass.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571172" y="2356757"/>
            <a:ext cx="3248478" cy="8626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</a:t>
            </a:r>
            <a:r>
              <a:rPr lang="en-US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3200" b="1" i="1" dirty="0" err="1">
                <a:solidFill>
                  <a:schemeClr val="tx1"/>
                </a:solidFill>
                <a:latin typeface="Consolas" panose="020B0609020204030204" pitchFamily="49" charset="0"/>
              </a:rPr>
              <a:t>member</a:t>
            </a:r>
            <a:endParaRPr lang="en-IN" sz="32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951003" y="1900507"/>
            <a:ext cx="4778214" cy="1319705"/>
          </a:xfrm>
          <a:prstGeom prst="wedgeEllipseCallout">
            <a:avLst>
              <a:gd name="adj1" fmla="val -57962"/>
              <a:gd name="adj2" fmla="val 1262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member can be either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</a:t>
            </a:r>
            <a:r>
              <a:rPr lang="en-US" sz="2400" dirty="0">
                <a:solidFill>
                  <a:schemeClr val="tx1"/>
                </a:solidFill>
              </a:rPr>
              <a:t> or an </a:t>
            </a:r>
            <a:r>
              <a:rPr lang="en-US" sz="2400" b="1" dirty="0">
                <a:solidFill>
                  <a:srgbClr val="00B050"/>
                </a:solidFill>
              </a:rPr>
              <a:t>instance variable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" y="711201"/>
            <a:ext cx="7819697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 err="1">
                <a:latin typeface="Consolas" panose="020B0609020204030204" pitchFamily="49" charset="0"/>
              </a:rPr>
              <a:t>,k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B(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a,int</a:t>
            </a:r>
            <a:r>
              <a:rPr lang="en-IN" sz="24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	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b="1" dirty="0">
                <a:latin typeface="Consolas" panose="020B0609020204030204" pitchFamily="49" charset="0"/>
              </a:rPr>
              <a:t>		</a:t>
            </a:r>
            <a:r>
              <a:rPr lang="en-IN" sz="24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4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400" dirty="0">
                <a:latin typeface="Consolas" panose="020B0609020204030204" pitchFamily="49" charset="0"/>
              </a:rPr>
              <a:t>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super.i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this.i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9102" y="711201"/>
            <a:ext cx="6752897" cy="270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SuperMemberDemo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						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	B b= 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err="1">
                <a:latin typeface="Consolas" panose="020B0609020204030204" pitchFamily="49" charset="0"/>
              </a:rPr>
              <a:t>b.show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7626" y="3302395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400" b="1" dirty="0">
                <a:latin typeface="Consolas" panose="020B0609020204030204" pitchFamily="49" charset="0"/>
              </a:rPr>
              <a:t>=a;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799" y="106182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FF0066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V="1">
            <a:off x="1895748" y="1655390"/>
            <a:ext cx="2140957" cy="1390498"/>
          </a:xfrm>
          <a:prstGeom prst="bentConnector3">
            <a:avLst>
              <a:gd name="adj1" fmla="val 995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2662" y="3413974"/>
            <a:ext cx="143575" cy="127986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Classification</a:t>
            </a:r>
            <a:endParaRPr lang="en-IN" dirty="0"/>
          </a:p>
        </p:txBody>
      </p:sp>
      <p:pic>
        <p:nvPicPr>
          <p:cNvPr id="1026" name="Picture 2" descr="Read/Write DNA - Craighton Berman Studio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90" y="1353026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1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711201"/>
            <a:ext cx="7803932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A{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=33;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void show()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("inside A:i="+i);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 err="1">
                <a:latin typeface="Consolas" panose="020B0609020204030204" pitchFamily="49" charset="0"/>
              </a:rPr>
              <a:t>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B(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a,int</a:t>
            </a:r>
            <a:r>
              <a:rPr lang="en-IN" sz="20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latin typeface="Consolas" panose="020B0609020204030204" pitchFamily="49" charset="0"/>
              </a:rPr>
              <a:t>super.show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        </a:t>
            </a:r>
            <a:r>
              <a:rPr lang="en-IN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000" b="1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0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super.i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this.i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47186" y="711200"/>
            <a:ext cx="5144813" cy="315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SuperMemberDemo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   	   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	B b=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		</a:t>
            </a:r>
            <a:r>
              <a:rPr lang="en-US" sz="2000" dirty="0" err="1">
                <a:latin typeface="Consolas" panose="020B0609020204030204" pitchFamily="49" charset="0"/>
              </a:rPr>
              <a:t>b.show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A:i=33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24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</a:t>
            </a:r>
            <a:r>
              <a:rPr lang="en-US"/>
              <a:t>Super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subclass calls </a:t>
            </a:r>
            <a:r>
              <a:rPr lang="en-US" b="1" dirty="0"/>
              <a:t>super( )</a:t>
            </a:r>
            <a:r>
              <a:rPr lang="en-US" dirty="0"/>
              <a:t>, it is calling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of its </a:t>
            </a:r>
            <a:r>
              <a:rPr lang="en-US" dirty="0">
                <a:solidFill>
                  <a:srgbClr val="002060"/>
                </a:solidFill>
              </a:rPr>
              <a:t>immediate superclass</a:t>
            </a:r>
            <a:r>
              <a:rPr lang="en-US" dirty="0"/>
              <a:t>. </a:t>
            </a:r>
          </a:p>
          <a:p>
            <a:r>
              <a:rPr lang="en-US" dirty="0"/>
              <a:t>This is true even in a multileveled hierarchy. </a:t>
            </a:r>
          </a:p>
          <a:p>
            <a:r>
              <a:rPr lang="en-US" b="1" dirty="0"/>
              <a:t>super( ) </a:t>
            </a:r>
            <a:r>
              <a:rPr lang="en-US" dirty="0"/>
              <a:t>must always be the </a:t>
            </a:r>
            <a:r>
              <a:rPr lang="en-US" b="1" dirty="0">
                <a:solidFill>
                  <a:srgbClr val="002060"/>
                </a:solidFill>
              </a:rPr>
              <a:t>first statement </a:t>
            </a:r>
            <a:r>
              <a:rPr lang="en-US" dirty="0"/>
              <a:t>executed inside a subclass </a:t>
            </a:r>
            <a:r>
              <a:rPr lang="en-IN" dirty="0"/>
              <a:t>constructor.</a:t>
            </a:r>
          </a:p>
          <a:p>
            <a:r>
              <a:rPr lang="en-US" dirty="0"/>
              <a:t>If a constructor does not explicitly call a superclass constructor, the Java compiler automatically inserts a call to the no-argument constructor of the superclass.</a:t>
            </a:r>
          </a:p>
          <a:p>
            <a:r>
              <a:rPr lang="en-US" dirty="0"/>
              <a:t>The most common application of super keyword is to eliminate the ambiguity between members of superclass and sub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Reusability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implement polymorphism at run time (method overriding).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Why multiple and Hybrid inheritance is not supported in java.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inheritance in java using following diagram.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76919" y="1918797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#String</a:t>
                      </a:r>
                      <a:r>
                        <a:rPr lang="en-US" sz="1600" b="0" baseline="0" dirty="0"/>
                        <a:t> name</a:t>
                      </a:r>
                    </a:p>
                    <a:p>
                      <a:r>
                        <a:rPr lang="en-US" sz="1600" b="0" dirty="0"/>
                        <a:t>+ String</a:t>
                      </a:r>
                      <a:r>
                        <a:rPr lang="en-US" sz="1600" b="0" baseline="0" dirty="0"/>
                        <a:t> color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/>
                        <a:t>Shape()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54740" y="4357197"/>
          <a:ext cx="2463800" cy="147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r>
                        <a:rPr lang="en-US" sz="1600" b="0" dirty="0"/>
                        <a:t>~</a:t>
                      </a:r>
                      <a:r>
                        <a:rPr lang="en-US" sz="1600" b="0" baseline="0" dirty="0"/>
                        <a:t> radius: double</a:t>
                      </a:r>
                    </a:p>
                    <a:p>
                      <a:r>
                        <a:rPr lang="en-US" sz="1600" b="0" baseline="0" dirty="0"/>
                        <a:t>~PI: 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calCircleArea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76919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Rectangle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~height: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calRectArea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4560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Triangle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~length: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calTriArea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stCxn id="6" idx="0"/>
            <a:endCxn id="4" idx="2"/>
          </p:cNvCxnSpPr>
          <p:nvPr/>
        </p:nvCxnSpPr>
        <p:spPr>
          <a:xfrm flipV="1">
            <a:off x="5308819" y="3428345"/>
            <a:ext cx="0" cy="9130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5185377" y="344917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4" name="Elbow Connector 13"/>
          <p:cNvCxnSpPr>
            <a:stCxn id="5" idx="0"/>
            <a:endCxn id="7" idx="0"/>
          </p:cNvCxnSpPr>
          <p:nvPr/>
        </p:nvCxnSpPr>
        <p:spPr>
          <a:xfrm rot="5400000" flipH="1" flipV="1">
            <a:off x="5408667" y="1519404"/>
            <a:ext cx="15766" cy="5659820"/>
          </a:xfrm>
          <a:prstGeom prst="bentConnector3">
            <a:avLst>
              <a:gd name="adj1" fmla="val 204994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5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class in Java is superclass of every other 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itself?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we assign superclass to subclass?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more than one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170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5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46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b="1" dirty="0"/>
              <a:t>Definition-1</a:t>
            </a:r>
            <a:r>
              <a:rPr lang="en-US" dirty="0"/>
              <a:t>: </a:t>
            </a:r>
            <a:r>
              <a:rPr lang="en-US" i="1" dirty="0"/>
              <a:t>“The </a:t>
            </a:r>
            <a:r>
              <a:rPr lang="en-IN" i="1" dirty="0">
                <a:solidFill>
                  <a:srgbClr val="002060"/>
                </a:solidFill>
              </a:rPr>
              <a:t>mechanism</a:t>
            </a:r>
            <a:r>
              <a:rPr lang="en-IN" i="1" dirty="0"/>
              <a:t> </a:t>
            </a:r>
            <a:r>
              <a:rPr lang="en-US" i="1" dirty="0"/>
              <a:t>of a class to derive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characteristics</a:t>
            </a:r>
            <a:r>
              <a:rPr lang="en-US" i="1" dirty="0"/>
              <a:t> from another class is called </a:t>
            </a:r>
            <a:r>
              <a:rPr lang="en-US" b="1" i="1" dirty="0">
                <a:solidFill>
                  <a:srgbClr val="002060"/>
                </a:solidFill>
              </a:rPr>
              <a:t>Inheritance</a:t>
            </a:r>
            <a:r>
              <a:rPr lang="en-US" i="1" dirty="0"/>
              <a:t>. “</a:t>
            </a:r>
          </a:p>
          <a:p>
            <a:pPr>
              <a:buClr>
                <a:srgbClr val="002060"/>
              </a:buClr>
            </a:pPr>
            <a:r>
              <a:rPr lang="en-US" b="1" dirty="0"/>
              <a:t>Definition-2</a:t>
            </a:r>
            <a:r>
              <a:rPr lang="en-US" dirty="0"/>
              <a:t>: </a:t>
            </a:r>
            <a:r>
              <a:rPr lang="en-US" i="1" dirty="0"/>
              <a:t>“Inheritance is the process, by which class can </a:t>
            </a:r>
            <a:r>
              <a:rPr lang="en-US" i="1" dirty="0">
                <a:solidFill>
                  <a:srgbClr val="002060"/>
                </a:solidFill>
              </a:rPr>
              <a:t>acquire(reuse)</a:t>
            </a:r>
            <a:r>
              <a:rPr lang="en-US" i="1" dirty="0"/>
              <a:t> the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methods</a:t>
            </a:r>
            <a:r>
              <a:rPr lang="en-US" i="1" dirty="0"/>
              <a:t> of another class.”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</a:t>
            </a:r>
            <a:r>
              <a:rPr lang="en-US" dirty="0">
                <a:solidFill>
                  <a:srgbClr val="002060"/>
                </a:solidFill>
              </a:rPr>
              <a:t>important</a:t>
            </a:r>
            <a:r>
              <a:rPr lang="en-US" dirty="0"/>
              <a:t> feature of Object Oriented Programming.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</a:t>
            </a:r>
            <a:r>
              <a:rPr lang="en-US" b="1" dirty="0"/>
              <a:t>super-class </a:t>
            </a:r>
            <a:r>
              <a:rPr lang="en-US" dirty="0"/>
              <a:t>and </a:t>
            </a:r>
            <a:r>
              <a:rPr lang="en-US" b="1" dirty="0"/>
              <a:t>sub-class </a:t>
            </a:r>
            <a:r>
              <a:rPr lang="en-US" dirty="0">
                <a:solidFill>
                  <a:srgbClr val="002060"/>
                </a:solidFill>
              </a:rPr>
              <a:t>relationship</a:t>
            </a:r>
            <a:r>
              <a:rPr lang="en-US" dirty="0"/>
              <a:t>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Overloading &amp; Overriding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535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81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94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27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Run-time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class hierarchy, when a method in a </a:t>
            </a:r>
            <a:r>
              <a:rPr lang="en-US" b="1" dirty="0">
                <a:solidFill>
                  <a:srgbClr val="002060"/>
                </a:solidFill>
              </a:rPr>
              <a:t>subclass</a:t>
            </a:r>
            <a:r>
              <a:rPr lang="en-US" dirty="0"/>
              <a:t> has the </a:t>
            </a:r>
            <a:r>
              <a:rPr lang="en-US" dirty="0">
                <a:solidFill>
                  <a:srgbClr val="002060"/>
                </a:solidFill>
              </a:rPr>
              <a:t>same name and type signature </a:t>
            </a:r>
            <a:r>
              <a:rPr lang="en-US" dirty="0"/>
              <a:t>as a method in its </a:t>
            </a:r>
            <a:r>
              <a:rPr lang="en-US" b="1" dirty="0">
                <a:solidFill>
                  <a:srgbClr val="002060"/>
                </a:solidFill>
              </a:rPr>
              <a:t>superclass</a:t>
            </a:r>
            <a:r>
              <a:rPr lang="en-US" dirty="0"/>
              <a:t>, then the method in the subclass is said to </a:t>
            </a:r>
            <a:r>
              <a:rPr lang="en-US" i="1" dirty="0">
                <a:solidFill>
                  <a:srgbClr val="002060"/>
                </a:solidFill>
              </a:rPr>
              <a:t>override</a:t>
            </a:r>
            <a:r>
              <a:rPr lang="en-US" i="1" dirty="0"/>
              <a:t> </a:t>
            </a:r>
            <a:r>
              <a:rPr lang="en-US" dirty="0"/>
              <a:t>the method in the superclass.</a:t>
            </a:r>
          </a:p>
          <a:p>
            <a:r>
              <a:rPr lang="en-US" b="1" dirty="0"/>
              <a:t>Definition</a:t>
            </a:r>
            <a:r>
              <a:rPr lang="en-US" dirty="0"/>
              <a:t>: If </a:t>
            </a:r>
            <a:r>
              <a:rPr lang="en-US" dirty="0">
                <a:solidFill>
                  <a:srgbClr val="002060"/>
                </a:solidFill>
              </a:rPr>
              <a:t>subclass (child class) </a:t>
            </a:r>
            <a:r>
              <a:rPr lang="en-US" dirty="0"/>
              <a:t>has the same method as declared in the parent class, it is known as </a:t>
            </a:r>
            <a:r>
              <a:rPr lang="en-US" b="1" dirty="0"/>
              <a:t>method overriding in Java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5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OverrideDemo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Circle c=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c.draw</a:t>
            </a:r>
            <a:r>
              <a:rPr lang="en-IN" sz="2000" b="1" dirty="0">
                <a:latin typeface="Consolas" panose="020B0609020204030204" pitchFamily="49" charset="0"/>
              </a:rPr>
              <a:t>();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Square </a:t>
            </a:r>
            <a:r>
              <a:rPr lang="en-IN" sz="2000" dirty="0" err="1">
                <a:latin typeface="Consolas" panose="020B0609020204030204" pitchFamily="49" charset="0"/>
              </a:rPr>
              <a:t>sq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sq.draw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Shape </a:t>
            </a:r>
            <a:r>
              <a:rPr lang="en-IN" sz="2000" dirty="0" err="1">
                <a:latin typeface="Consolas" panose="020B0609020204030204" pitchFamily="49" charset="0"/>
              </a:rPr>
              <a:t>sh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Shape();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sh.draw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parentClass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281546" y="554982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313896" y="522063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1417" y="4083307"/>
            <a:ext cx="5076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When an overridden method is called from within a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, it will always refer to the version of that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 The version of the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superclass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 will be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hidden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sz="2000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11960" y="4339800"/>
              <a:ext cx="98640" cy="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2600" y="4330440"/>
                <a:ext cx="11736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OverrideDemo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		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Circle c=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c.draw</a:t>
            </a:r>
            <a:r>
              <a:rPr lang="en-IN" b="1" dirty="0">
                <a:latin typeface="Consolas" panose="020B0609020204030204" pitchFamily="49" charset="0"/>
              </a:rPr>
              <a:t>();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Square </a:t>
            </a:r>
            <a:r>
              <a:rPr lang="en-IN" dirty="0" err="1">
                <a:latin typeface="Consolas" panose="020B0609020204030204" pitchFamily="49" charset="0"/>
              </a:rPr>
              <a:t>sq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sq.draw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32276" y="480834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64626" y="447915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792" y="309214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super.draw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();</a:t>
            </a:r>
            <a:endParaRPr lang="en-IN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Elbow Connector 7"/>
          <p:cNvCxnSpPr>
            <a:endCxn id="18" idx="3"/>
          </p:cNvCxnSpPr>
          <p:nvPr/>
        </p:nvCxnSpPr>
        <p:spPr>
          <a:xfrm rot="16200000" flipV="1">
            <a:off x="2269676" y="2269255"/>
            <a:ext cx="1893006" cy="214439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9792" y="1149539"/>
            <a:ext cx="2179167" cy="560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6758150" y="3914968"/>
            <a:ext cx="554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Palatino-Roman"/>
              </a:rPr>
              <a:t>Here, </a:t>
            </a:r>
            <a:r>
              <a:rPr lang="en-US" b="1" i="1" dirty="0" err="1">
                <a:solidFill>
                  <a:srgbClr val="002060"/>
                </a:solidFill>
                <a:latin typeface="Palatino-Bold"/>
              </a:rPr>
              <a:t>super.draw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( ) 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calls the superclass version of 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draw( )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i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247" y="6212866"/>
            <a:ext cx="7913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  <a:latin typeface="Palatino-Italic"/>
              </a:rPr>
              <a:t>Overridden methods in Java are </a:t>
            </a:r>
            <a:r>
              <a:rPr lang="en-US" i="1" dirty="0">
                <a:solidFill>
                  <a:srgbClr val="002060"/>
                </a:solidFill>
                <a:latin typeface="Palatino-Italic"/>
              </a:rPr>
              <a:t>similar to virtual functions in C++ and C#.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760440" y="42588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1080" y="4249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9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Overriding?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is used to provide the specific </a:t>
            </a:r>
            <a:r>
              <a:rPr lang="en-US" dirty="0">
                <a:solidFill>
                  <a:srgbClr val="002060"/>
                </a:solidFill>
              </a:rPr>
              <a:t>implementation</a:t>
            </a:r>
            <a:r>
              <a:rPr lang="en-US" dirty="0"/>
              <a:t> of a method which is already provided by its superclass.</a:t>
            </a:r>
          </a:p>
          <a:p>
            <a:r>
              <a:rPr lang="en-US" dirty="0"/>
              <a:t>Method overriding is used for </a:t>
            </a:r>
            <a:r>
              <a:rPr lang="en-US" b="1" dirty="0">
                <a:solidFill>
                  <a:srgbClr val="002060"/>
                </a:solidFill>
              </a:rPr>
              <a:t>runtime polymorphism</a:t>
            </a:r>
            <a:r>
              <a:rPr lang="en-US" b="1" dirty="0"/>
              <a:t>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002060"/>
                </a:solidFill>
              </a:rPr>
              <a:t>combining</a:t>
            </a:r>
            <a:r>
              <a:rPr lang="en-US" dirty="0"/>
              <a:t> inheritance with overridden methods, a superclass can define the general form of the methods that will be used by all of its subclasses.</a:t>
            </a:r>
          </a:p>
          <a:p>
            <a:r>
              <a:rPr lang="en-US" dirty="0"/>
              <a:t>Dynamic, run-time polymorphism is one of the most </a:t>
            </a:r>
            <a:r>
              <a:rPr lang="en-US" dirty="0">
                <a:solidFill>
                  <a:srgbClr val="002060"/>
                </a:solidFill>
              </a:rPr>
              <a:t>powerful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mechanisms</a:t>
            </a:r>
            <a:r>
              <a:rPr lang="en-US" dirty="0"/>
              <a:t> that object-oriented design brings to bear on </a:t>
            </a:r>
            <a:r>
              <a:rPr lang="en-US" dirty="0">
                <a:solidFill>
                  <a:srgbClr val="002060"/>
                </a:solidFill>
              </a:rPr>
              <a:t>code reuse </a:t>
            </a:r>
            <a:r>
              <a:rPr lang="en-US" dirty="0"/>
              <a:t>and </a:t>
            </a:r>
            <a:r>
              <a:rPr lang="en-US" dirty="0">
                <a:solidFill>
                  <a:srgbClr val="002060"/>
                </a:solidFill>
              </a:rPr>
              <a:t>robustness</a:t>
            </a:r>
            <a:r>
              <a:rPr lang="en-US" dirty="0"/>
              <a:t>.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Inheritance is also known as </a:t>
            </a:r>
            <a:r>
              <a:rPr lang="en-US" dirty="0">
                <a:solidFill>
                  <a:srgbClr val="002060"/>
                </a:solidFill>
              </a:rPr>
              <a:t>“IS-A relationship” </a:t>
            </a:r>
            <a:r>
              <a:rPr lang="en-US" dirty="0"/>
              <a:t>between parent and child classes.</a:t>
            </a:r>
          </a:p>
          <a:p>
            <a:r>
              <a:rPr lang="en-US" dirty="0"/>
              <a:t>For Example :</a:t>
            </a:r>
          </a:p>
          <a:p>
            <a:pPr lvl="1"/>
            <a:r>
              <a:rPr lang="en-US" dirty="0"/>
              <a:t>Car </a:t>
            </a:r>
            <a:r>
              <a:rPr lang="en-US" b="1" dirty="0"/>
              <a:t>IS A</a:t>
            </a:r>
            <a:r>
              <a:rPr lang="en-US" dirty="0"/>
              <a:t> Vehicle</a:t>
            </a:r>
          </a:p>
          <a:p>
            <a:pPr lvl="1"/>
            <a:r>
              <a:rPr lang="en-US" dirty="0"/>
              <a:t>Bike </a:t>
            </a:r>
            <a:r>
              <a:rPr lang="en-US" b="1" dirty="0"/>
              <a:t>IS A</a:t>
            </a:r>
            <a:r>
              <a:rPr lang="en-US" dirty="0"/>
              <a:t> Vehicle </a:t>
            </a:r>
          </a:p>
          <a:p>
            <a:pPr lvl="1"/>
            <a:r>
              <a:rPr lang="en-US" dirty="0" err="1"/>
              <a:t>EngineeringCollege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MedicalCollege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MCACollege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0"/>
            <a:endParaRPr lang="en-IN" dirty="0"/>
          </a:p>
          <a:p>
            <a:pPr marL="0" indent="0">
              <a:buClr>
                <a:schemeClr val="tx1"/>
              </a:buClr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8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occurs </a:t>
            </a:r>
            <a:r>
              <a:rPr lang="en-US" i="1" dirty="0">
                <a:solidFill>
                  <a:srgbClr val="002060"/>
                </a:solidFill>
              </a:rPr>
              <a:t>only</a:t>
            </a:r>
            <a:r>
              <a:rPr lang="en-US" i="1" dirty="0"/>
              <a:t> </a:t>
            </a:r>
            <a:r>
              <a:rPr lang="en-US" dirty="0"/>
              <a:t>when the names and the type signatures of the two methods are </a:t>
            </a:r>
            <a:r>
              <a:rPr lang="en-US" b="1" dirty="0">
                <a:solidFill>
                  <a:srgbClr val="002060"/>
                </a:solidFill>
              </a:rPr>
              <a:t>identical</a:t>
            </a:r>
            <a:r>
              <a:rPr lang="en-US" dirty="0"/>
              <a:t>. If they are not, then the two methods are simply </a:t>
            </a:r>
            <a:r>
              <a:rPr lang="en-US" dirty="0">
                <a:solidFill>
                  <a:srgbClr val="002060"/>
                </a:solidFill>
              </a:rPr>
              <a:t>overloaded</a:t>
            </a:r>
            <a:r>
              <a:rPr lang="en-US" dirty="0"/>
              <a:t>.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in the parent class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parameter </a:t>
            </a:r>
            <a:r>
              <a:rPr lang="en-US" dirty="0"/>
              <a:t>as in the parent class.</a:t>
            </a:r>
          </a:p>
          <a:p>
            <a:r>
              <a:rPr lang="en-US" dirty="0"/>
              <a:t>There must be an </a:t>
            </a:r>
            <a:r>
              <a:rPr lang="en-US" b="1" dirty="0"/>
              <a:t>IS-A relationship (inheritance).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054" y="1682750"/>
            <a:ext cx="3463517" cy="19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Overriding: Java Methods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2145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Overloading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Overriding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301151"/>
              </p:ext>
            </p:extLst>
          </p:nvPr>
        </p:nvGraphicFramePr>
        <p:xfrm>
          <a:off x="132145" y="124617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Overloading: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different signature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Overriding: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same signature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296326"/>
              </p:ext>
            </p:extLst>
          </p:nvPr>
        </p:nvGraphicFramePr>
        <p:xfrm>
          <a:off x="132145" y="162875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 as </a:t>
                      </a:r>
                      <a:r>
                        <a:rPr lang="en-US" b="1" dirty="0"/>
                        <a:t>Compile-time Polymorphism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Known as </a:t>
                      </a:r>
                      <a:r>
                        <a:rPr lang="en-US" b="1" dirty="0"/>
                        <a:t>Run-time Polymorphism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038837"/>
              </p:ext>
            </p:extLst>
          </p:nvPr>
        </p:nvGraphicFramePr>
        <p:xfrm>
          <a:off x="132145" y="2011328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performed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within class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occurs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two/more classes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IS-A (inheritance) relationship.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488623"/>
              </p:ext>
            </p:extLst>
          </p:nvPr>
        </p:nvGraphicFramePr>
        <p:xfrm>
          <a:off x="132145" y="265524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Inheritance and method hiding is not involved here.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subclass method </a:t>
                      </a:r>
                      <a:r>
                        <a:rPr 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hides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super class method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6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Method Dispatch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method dispatch is the mechanism by which a call to an overridden method is resolved at </a:t>
            </a:r>
            <a:r>
              <a:rPr lang="en-US" b="1" u="sng" dirty="0"/>
              <a:t>run time</a:t>
            </a:r>
            <a:r>
              <a:rPr lang="en-US" dirty="0"/>
              <a:t>, rather than compile time.</a:t>
            </a:r>
          </a:p>
          <a:p>
            <a:r>
              <a:rPr lang="en-IN" dirty="0"/>
              <a:t>Dynamic method dispatch is </a:t>
            </a:r>
            <a:r>
              <a:rPr lang="en-US" dirty="0"/>
              <a:t>important because this is how Java implements </a:t>
            </a:r>
            <a:r>
              <a:rPr lang="en-US" b="1" dirty="0"/>
              <a:t>run-time polymorphism.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666750" y="2781300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Parent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5242081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Child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370239" y="3881664"/>
            <a:ext cx="478971" cy="356507"/>
          </a:xfrm>
          <a:prstGeom prst="triangl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6" idx="3"/>
            <a:endCxn id="5" idx="0"/>
          </p:cNvCxnSpPr>
          <p:nvPr/>
        </p:nvCxnSpPr>
        <p:spPr>
          <a:xfrm>
            <a:off x="1609725" y="4238171"/>
            <a:ext cx="0" cy="10039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8700" y="27813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 </a:t>
            </a:r>
            <a:r>
              <a:rPr lang="en-US" sz="2400" dirty="0" err="1">
                <a:latin typeface="Consolas" panose="020B0609020204030204" pitchFamily="49" charset="0"/>
              </a:rPr>
              <a:t>a</a:t>
            </a:r>
            <a:r>
              <a:rPr lang="en-US" sz="2400" dirty="0">
                <a:latin typeface="Consolas" panose="020B0609020204030204" pitchFamily="49" charset="0"/>
              </a:rPr>
              <a:t> = new A(); //object of parent class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 </a:t>
            </a:r>
            <a:r>
              <a:rPr lang="en-US" sz="2400" dirty="0" err="1">
                <a:latin typeface="Consolas" panose="020B0609020204030204" pitchFamily="49" charset="0"/>
              </a:rPr>
              <a:t>b</a:t>
            </a:r>
            <a:r>
              <a:rPr lang="en-US" sz="2400" dirty="0">
                <a:latin typeface="Consolas" panose="020B0609020204030204" pitchFamily="49" charset="0"/>
              </a:rPr>
              <a:t> = new B(); //object of child class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1" y="3690327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B()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//Up casting(Dynamic Method Dispatch)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8700" y="4945292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B b= new A(); 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//Error! Not Allowed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8705850" y="5023322"/>
            <a:ext cx="647700" cy="75296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95744" cy="5590565"/>
          </a:xfrm>
        </p:spPr>
        <p:txBody>
          <a:bodyPr/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A"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B"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C"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385034" y="821562"/>
            <a:ext cx="5671362" cy="510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DispatchDemo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 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r;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obtain a reference 					   of type 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r=a;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r=b;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r=c;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01" y="3247211"/>
            <a:ext cx="2070259" cy="1513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68109" y="5397580"/>
            <a:ext cx="2333267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</a:t>
            </a: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00459" y="506839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30" name="Elbow Connector 29"/>
          <p:cNvCxnSpPr>
            <a:stCxn id="37" idx="1"/>
          </p:cNvCxnSpPr>
          <p:nvPr/>
        </p:nvCxnSpPr>
        <p:spPr>
          <a:xfrm rot="10800000">
            <a:off x="6385034" y="1598372"/>
            <a:ext cx="1861414" cy="2169431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246448" y="3594538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246448" y="4414660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9072" y="5234625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385035" y="3276641"/>
            <a:ext cx="1852349" cy="1311282"/>
          </a:xfrm>
          <a:prstGeom prst="bentConnector3">
            <a:avLst>
              <a:gd name="adj1" fmla="val 5766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6385034" y="4934452"/>
            <a:ext cx="1888956" cy="48237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7128" y="6055409"/>
            <a:ext cx="786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Dynamic binding occurs during run-time known as Run-time Polymorphism</a:t>
            </a:r>
            <a:r>
              <a:rPr lang="en-US" sz="2400" i="1" dirty="0">
                <a:solidFill>
                  <a:srgbClr val="002060"/>
                </a:solidFill>
              </a:rPr>
              <a:t>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000" y="812800"/>
            <a:ext cx="55626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&amp; outdoor"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Cricket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"outdoor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Consolas"/>
              </a:rPr>
              <a:t>  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Badminton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Tennis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"Mix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812800"/>
            <a:ext cx="62103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MyProg</a:t>
            </a:r>
            <a:r>
              <a:rPr lang="en-US" b="1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 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latin typeface="Consolas"/>
              </a:rPr>
              <a:t>main(String[] </a:t>
            </a:r>
            <a:r>
              <a:rPr lang="en-US" b="1" dirty="0" err="1">
                <a:latin typeface="Consolas"/>
              </a:rPr>
              <a:t>args</a:t>
            </a:r>
            <a:r>
              <a:rPr lang="en-US" b="1" dirty="0">
                <a:latin typeface="Consolas"/>
              </a:rPr>
              <a:t>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Game</a:t>
            </a:r>
            <a:r>
              <a:rPr lang="en-US" dirty="0">
                <a:latin typeface="Consolas"/>
              </a:rPr>
              <a:t> g</a:t>
            </a:r>
            <a:r>
              <a:rPr lang="en-US" dirty="0">
                <a:highlight>
                  <a:srgbClr val="D4D4D4"/>
                </a:highlight>
                <a:latin typeface="Consolas"/>
              </a:rPr>
              <a:t> </a:t>
            </a:r>
            <a:r>
              <a:rPr lang="en-US" dirty="0">
                <a:latin typeface="Consolas"/>
              </a:rPr>
              <a:t>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3333CC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b="1" dirty="0">
                <a:latin typeface="Consolas"/>
              </a:rPr>
              <a:t>Game();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Cricket</a:t>
            </a:r>
            <a:r>
              <a:rPr lang="en-US" dirty="0">
                <a:latin typeface="Consolas"/>
              </a:rPr>
              <a:t> c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Cricket();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Badminton</a:t>
            </a:r>
            <a:r>
              <a:rPr lang="en-US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Badminton();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Tennis</a:t>
            </a:r>
            <a:r>
              <a:rPr lang="en-US" dirty="0">
                <a:latin typeface="Consolas"/>
              </a:rPr>
              <a:t> t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Tennis();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Scanner</a:t>
            </a:r>
            <a:r>
              <a:rPr lang="en-US" dirty="0">
                <a:latin typeface="Consolas"/>
              </a:rPr>
              <a:t>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Scanner(System.</a:t>
            </a:r>
            <a:r>
              <a:rPr lang="en-US" b="1" i="1" dirty="0">
                <a:latin typeface="Consolas"/>
              </a:rPr>
              <a:t>in);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"Please Enter name of 				the game = 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String op = </a:t>
            </a:r>
            <a:r>
              <a:rPr lang="en-US" dirty="0" err="1">
                <a:latin typeface="Consolas"/>
              </a:rPr>
              <a:t>s.nextLine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	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"cricket"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c;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"badminton"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b;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"tennis"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g = t;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g.type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 build="p" bldLvl="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Unmodified </a:t>
            </a:r>
            <a:r>
              <a:rPr lang="en-IN" dirty="0"/>
              <a:t>Shield!</a:t>
            </a:r>
          </a:p>
        </p:txBody>
      </p:sp>
      <p:pic>
        <p:nvPicPr>
          <p:cNvPr id="2050" name="Picture 2" descr="Security Shield Lock Logo GIF | GIFDB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0" y="1327150"/>
            <a:ext cx="2346779" cy="23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44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“final”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keyword is used for </a:t>
            </a:r>
            <a:r>
              <a:rPr lang="en-US" b="1" dirty="0"/>
              <a:t>restriction</a:t>
            </a:r>
            <a:r>
              <a:rPr lang="en-US" dirty="0"/>
              <a:t>. </a:t>
            </a:r>
          </a:p>
          <a:p>
            <a:r>
              <a:rPr lang="en-US" dirty="0"/>
              <a:t>final keyword can be used in many context </a:t>
            </a:r>
          </a:p>
          <a:p>
            <a:r>
              <a:rPr lang="en-US" dirty="0"/>
              <a:t>Final can be: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Variable</a:t>
            </a:r>
          </a:p>
          <a:p>
            <a:pPr marL="1257300" lvl="2" indent="-457200">
              <a:buNone/>
            </a:pPr>
            <a:r>
              <a:rPr lang="en-US" sz="2400" dirty="0"/>
              <a:t>	If you make any variable as final, you </a:t>
            </a:r>
            <a:r>
              <a:rPr lang="en-US" sz="2400" b="1" dirty="0"/>
              <a:t>cannot change the value </a:t>
            </a:r>
            <a:r>
              <a:rPr lang="en-US" sz="2400" dirty="0"/>
              <a:t>of final variable(It will be constant).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Method</a:t>
            </a:r>
          </a:p>
          <a:p>
            <a:pPr marL="1257300" lvl="2" indent="-457200">
              <a:buNone/>
            </a:pPr>
            <a:r>
              <a:rPr lang="en-US" sz="2400" dirty="0"/>
              <a:t>	If you make any method as final, you </a:t>
            </a:r>
            <a:r>
              <a:rPr lang="en-US" sz="2400" b="1" dirty="0"/>
              <a:t>cannot override</a:t>
            </a:r>
            <a:r>
              <a:rPr lang="en-US" sz="2400" dirty="0"/>
              <a:t> it.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Class</a:t>
            </a:r>
          </a:p>
          <a:p>
            <a:pPr marL="1257300" lvl="2" indent="-457200">
              <a:buNone/>
            </a:pPr>
            <a:r>
              <a:rPr lang="en-US" sz="2400" dirty="0"/>
              <a:t>	If you make any class as final, you </a:t>
            </a:r>
            <a:r>
              <a:rPr lang="en-US" sz="2400" b="1" dirty="0"/>
              <a:t>cannot extend </a:t>
            </a:r>
            <a:r>
              <a:rPr lang="en-US" sz="2400" dirty="0"/>
              <a:t>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“final” as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b="1" dirty="0"/>
              <a:t>not change </a:t>
            </a:r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of final </a:t>
            </a:r>
            <a:r>
              <a:rPr lang="en-US" b="1" dirty="0"/>
              <a:t>variable.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515533"/>
            <a:ext cx="73152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FinalDemo {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speedlimit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=90;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//final variable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  </a:t>
            </a:r>
          </a:p>
          <a:p>
            <a:r>
              <a:rPr lang="en-US" dirty="0">
                <a:solidFill>
                  <a:srgbClr val="0000C0"/>
                </a:solidFill>
                <a:latin typeface="Consolas"/>
              </a:rPr>
              <a:t>	speedlimit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=400;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FinalDemo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 FinalDemo(); 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Multiply 4"/>
          <p:cNvSpPr/>
          <p:nvPr/>
        </p:nvSpPr>
        <p:spPr>
          <a:xfrm>
            <a:off x="2362200" y="2582333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11" y="2060601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“final” as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method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b="1" dirty="0"/>
              <a:t>override</a:t>
            </a:r>
            <a:r>
              <a:rPr lang="en-US" dirty="0"/>
              <a:t> 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333" y="1501550"/>
            <a:ext cx="9779530" cy="501675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sz="2000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2000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sz="2000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sz="2000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Multiply 4"/>
          <p:cNvSpPr/>
          <p:nvPr/>
        </p:nvSpPr>
        <p:spPr>
          <a:xfrm>
            <a:off x="19050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1914" y="1787676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36576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6388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“final” 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class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 extend </a:t>
            </a:r>
            <a:r>
              <a:rPr lang="en-US" dirty="0"/>
              <a:t>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67683"/>
            <a:ext cx="8686800" cy="480131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 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462619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267" y="3102406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24214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4882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30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7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71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unnecessary.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data secure 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Designing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Abstraction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1344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51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241420" cy="5590565"/>
          </a:xfrm>
        </p:spPr>
        <p:txBody>
          <a:bodyPr/>
          <a:lstStyle/>
          <a:p>
            <a:r>
              <a:rPr lang="en-US" b="1" dirty="0"/>
              <a:t>Abstraction </a:t>
            </a:r>
            <a:r>
              <a:rPr lang="en-US" dirty="0"/>
              <a:t>is a </a:t>
            </a:r>
            <a:r>
              <a:rPr lang="en-US" b="1" dirty="0"/>
              <a:t>process of hiding</a:t>
            </a:r>
            <a:r>
              <a:rPr lang="en-US" dirty="0"/>
              <a:t> the </a:t>
            </a:r>
            <a:r>
              <a:rPr lang="en-US" b="1" dirty="0"/>
              <a:t>implementation details</a:t>
            </a:r>
            <a:r>
              <a:rPr lang="en-US" dirty="0"/>
              <a:t> from the </a:t>
            </a:r>
            <a:r>
              <a:rPr lang="en-US" b="1" dirty="0"/>
              <a:t>user</a:t>
            </a:r>
            <a:r>
              <a:rPr lang="en-US" dirty="0"/>
              <a:t>, only the functionality will be provided to the user. </a:t>
            </a:r>
          </a:p>
          <a:p>
            <a:r>
              <a:rPr lang="en-US" dirty="0"/>
              <a:t>In other words, the user will have the information on </a:t>
            </a:r>
            <a:r>
              <a:rPr lang="en-US" dirty="0">
                <a:solidFill>
                  <a:srgbClr val="002060"/>
                </a:solidFill>
              </a:rPr>
              <a:t>what the object does</a:t>
            </a:r>
            <a:r>
              <a:rPr lang="en-US" dirty="0"/>
              <a:t> instead of </a:t>
            </a:r>
            <a:r>
              <a:rPr lang="en-US" dirty="0">
                <a:solidFill>
                  <a:srgbClr val="002060"/>
                </a:solidFill>
              </a:rPr>
              <a:t>how the object will do it.</a:t>
            </a:r>
          </a:p>
          <a:p>
            <a:r>
              <a:rPr lang="en-US" b="1" dirty="0"/>
              <a:t>Abstraction </a:t>
            </a:r>
            <a:r>
              <a:rPr lang="en-US" dirty="0"/>
              <a:t>is achieved using </a:t>
            </a:r>
            <a:r>
              <a:rPr lang="en-US" b="1" dirty="0">
                <a:solidFill>
                  <a:srgbClr val="002060"/>
                </a:solidFill>
              </a:rPr>
              <a:t>Abstract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interfaces</a:t>
            </a:r>
            <a:r>
              <a:rPr lang="en-US" dirty="0"/>
              <a:t>.</a:t>
            </a:r>
          </a:p>
          <a:p>
            <a:r>
              <a:rPr lang="en-US" dirty="0"/>
              <a:t>A class which contains the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keyword</a:t>
            </a:r>
            <a:r>
              <a:rPr lang="en-US" dirty="0"/>
              <a:t> in its declaration is known as </a:t>
            </a:r>
            <a:r>
              <a:rPr lang="en-US" b="1" dirty="0"/>
              <a:t>abstract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Abstract classes </a:t>
            </a:r>
            <a:r>
              <a:rPr lang="en-US" b="1" dirty="0">
                <a:solidFill>
                  <a:srgbClr val="002060"/>
                </a:solidFill>
              </a:rPr>
              <a:t>may or may not </a:t>
            </a:r>
            <a:r>
              <a:rPr lang="en-US" dirty="0"/>
              <a:t>contain </a:t>
            </a:r>
            <a:r>
              <a:rPr lang="en-US" b="1" dirty="0">
                <a:solidFill>
                  <a:srgbClr val="002060"/>
                </a:solidFill>
              </a:rPr>
              <a:t>abstract methods</a:t>
            </a:r>
            <a:r>
              <a:rPr lang="en-US" dirty="0"/>
              <a:t>, i.e., methods without body ( public void get(); )</a:t>
            </a:r>
          </a:p>
          <a:p>
            <a:pPr lvl="1"/>
            <a:r>
              <a:rPr lang="en-US" dirty="0"/>
              <a:t>But, if a class has </a:t>
            </a:r>
            <a:r>
              <a:rPr lang="en-US" b="1" dirty="0">
                <a:solidFill>
                  <a:srgbClr val="002060"/>
                </a:solidFill>
              </a:rPr>
              <a:t>at least 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abstract method, then the class must be declared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class is declared abstract, it </a:t>
            </a:r>
            <a:r>
              <a:rPr lang="en-US" b="1" dirty="0"/>
              <a:t>cannot</a:t>
            </a:r>
            <a:r>
              <a:rPr lang="en-US" dirty="0"/>
              <a:t> be instantiated.</a:t>
            </a:r>
          </a:p>
          <a:p>
            <a:pPr lvl="1"/>
            <a:r>
              <a:rPr lang="en-US" dirty="0"/>
              <a:t>To use an abstract class, we have to </a:t>
            </a:r>
            <a:r>
              <a:rPr lang="en-US" dirty="0">
                <a:solidFill>
                  <a:srgbClr val="002060"/>
                </a:solidFill>
              </a:rPr>
              <a:t>inherit</a:t>
            </a:r>
            <a:r>
              <a:rPr lang="en-US" dirty="0"/>
              <a:t> it to another class and provide </a:t>
            </a:r>
            <a:r>
              <a:rPr lang="en-US" b="1" dirty="0">
                <a:solidFill>
                  <a:srgbClr val="002060"/>
                </a:solidFill>
              </a:rPr>
              <a:t>implementations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of the abstract methods in it.</a:t>
            </a:r>
          </a:p>
          <a:p>
            <a:endParaRPr lang="en-US" dirty="0"/>
          </a:p>
        </p:txBody>
      </p:sp>
      <p:pic>
        <p:nvPicPr>
          <p:cNvPr id="1026" name="Picture 2" descr="Financial Planning Calculators &amp; Articles | LPL Finan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1" y="863444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(Example)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20" y="711201"/>
            <a:ext cx="7467600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abstract</a:t>
            </a:r>
            <a:r>
              <a:rPr lang="en-US" dirty="0">
                <a:latin typeface="Consolas"/>
              </a:rPr>
              <a:t> 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public abstract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Swift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</a:t>
            </a:r>
            <a:r>
              <a:rPr lang="en-US" dirty="0">
                <a:latin typeface="Consolas"/>
              </a:rPr>
              <a:t>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22.5;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23.2;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 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MyAbstractDemo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static void </a:t>
            </a:r>
            <a:r>
              <a:rPr lang="en-US" dirty="0">
                <a:latin typeface="Consolas"/>
              </a:rPr>
              <a:t>main(String </a:t>
            </a:r>
            <a:r>
              <a:rPr lang="en-US" dirty="0" err="1">
                <a:latin typeface="Consolas"/>
              </a:rPr>
              <a:t>ar</a:t>
            </a:r>
            <a:r>
              <a:rPr lang="en-US" dirty="0">
                <a:latin typeface="Consolas"/>
              </a:rPr>
              <a:t>[]){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b="1" dirty="0">
                <a:latin typeface="Consolas"/>
              </a:rPr>
              <a:t>Swift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Swift();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latin typeface="Consolas"/>
              </a:rPr>
              <a:t>		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s.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b.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499062" y="513060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22.5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23.2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31411" y="480142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2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Abstract Class?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need to define a superclass that declares the </a:t>
            </a:r>
            <a:r>
              <a:rPr lang="en-US" dirty="0">
                <a:solidFill>
                  <a:srgbClr val="002060"/>
                </a:solidFill>
              </a:rPr>
              <a:t>structure</a:t>
            </a:r>
            <a:r>
              <a:rPr lang="en-US" dirty="0"/>
              <a:t> of a given abstraction </a:t>
            </a:r>
            <a:r>
              <a:rPr lang="en-US" dirty="0">
                <a:solidFill>
                  <a:srgbClr val="002060"/>
                </a:solidFill>
              </a:rPr>
              <a:t>without</a:t>
            </a:r>
            <a:r>
              <a:rPr lang="en-US" dirty="0"/>
              <a:t> providing a </a:t>
            </a:r>
            <a:r>
              <a:rPr lang="en-US" dirty="0">
                <a:solidFill>
                  <a:srgbClr val="002060"/>
                </a:solidFill>
              </a:rPr>
              <a:t>complete implementation.</a:t>
            </a:r>
          </a:p>
          <a:p>
            <a:r>
              <a:rPr lang="en-US" dirty="0"/>
              <a:t>The superclass will only define a generalized form, that will be shared by all the subclasses.</a:t>
            </a:r>
          </a:p>
          <a:p>
            <a:r>
              <a:rPr lang="en-US" dirty="0"/>
              <a:t>The subclasses will fill the details of every method.</a:t>
            </a:r>
          </a:p>
          <a:p>
            <a:r>
              <a:rPr lang="en-IN" dirty="0"/>
              <a:t>When a superclass </a:t>
            </a:r>
            <a:r>
              <a:rPr lang="en-US" dirty="0"/>
              <a:t>is unable to create a meaningful implementation for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Abstract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declare a class abstract, you simply use the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b="1" dirty="0"/>
              <a:t> </a:t>
            </a:r>
            <a:r>
              <a:rPr lang="en-US" dirty="0"/>
              <a:t>keyword in front of the </a:t>
            </a:r>
            <a:r>
              <a:rPr lang="en-US" b="1" dirty="0"/>
              <a:t>class </a:t>
            </a:r>
            <a:r>
              <a:rPr lang="en-US" dirty="0"/>
              <a:t>keyword at the beginning of the class declaration. </a:t>
            </a:r>
          </a:p>
          <a:p>
            <a:r>
              <a:rPr lang="en-US" dirty="0"/>
              <a:t>There can be </a:t>
            </a:r>
            <a:r>
              <a:rPr lang="en-US" dirty="0">
                <a:solidFill>
                  <a:srgbClr val="002060"/>
                </a:solidFill>
              </a:rPr>
              <a:t>no objects </a:t>
            </a:r>
            <a:r>
              <a:rPr lang="en-US" dirty="0"/>
              <a:t>of an abstract class. That is, an abstract class cannot be directly </a:t>
            </a:r>
            <a:r>
              <a:rPr lang="en-US" dirty="0">
                <a:solidFill>
                  <a:srgbClr val="002060"/>
                </a:solidFill>
              </a:rPr>
              <a:t>instantiated</a:t>
            </a:r>
            <a:r>
              <a:rPr lang="en-US" dirty="0"/>
              <a:t> with the </a:t>
            </a:r>
            <a:r>
              <a:rPr lang="en-US" b="1" dirty="0"/>
              <a:t>new </a:t>
            </a:r>
            <a:r>
              <a:rPr lang="en-US" dirty="0"/>
              <a:t>operator. Such objects would be </a:t>
            </a:r>
            <a:r>
              <a:rPr lang="en-US" dirty="0">
                <a:solidFill>
                  <a:srgbClr val="002060"/>
                </a:solidFill>
              </a:rPr>
              <a:t>useless</a:t>
            </a:r>
            <a:r>
              <a:rPr lang="en-US" dirty="0"/>
              <a:t>, because an abstract class is not fully defined.</a:t>
            </a:r>
          </a:p>
          <a:p>
            <a:r>
              <a:rPr lang="en-US" dirty="0"/>
              <a:t>Cannot declare abstract </a:t>
            </a:r>
            <a:r>
              <a:rPr lang="en-US" dirty="0">
                <a:solidFill>
                  <a:srgbClr val="002060"/>
                </a:solidFill>
              </a:rPr>
              <a:t>constructors</a:t>
            </a:r>
            <a:r>
              <a:rPr lang="en-US" dirty="0"/>
              <a:t>, or </a:t>
            </a:r>
            <a:r>
              <a:rPr lang="en-US" dirty="0">
                <a:solidFill>
                  <a:srgbClr val="002060"/>
                </a:solidFill>
              </a:rPr>
              <a:t>abstract static methods</a:t>
            </a:r>
            <a:r>
              <a:rPr lang="en-US" dirty="0"/>
              <a:t>. </a:t>
            </a:r>
          </a:p>
          <a:p>
            <a:r>
              <a:rPr lang="en-US" dirty="0"/>
              <a:t>Any subclass of an abstract class must either implement all of the </a:t>
            </a:r>
            <a:r>
              <a:rPr lang="en-US" dirty="0">
                <a:solidFill>
                  <a:srgbClr val="002060"/>
                </a:solidFill>
              </a:rPr>
              <a:t>abstract methods </a:t>
            </a:r>
            <a:r>
              <a:rPr lang="en-US" dirty="0"/>
              <a:t>in the superclass, or be itself declared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9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do, not how to do!</a:t>
            </a:r>
            <a:endParaRPr lang="en-IN" dirty="0"/>
          </a:p>
        </p:txBody>
      </p:sp>
      <p:pic>
        <p:nvPicPr>
          <p:cNvPr id="1026" name="Picture 2" descr="Ai Emai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21654" b="9167"/>
          <a:stretch/>
        </p:blipFill>
        <p:spPr bwMode="auto">
          <a:xfrm>
            <a:off x="9716139" y="1544359"/>
            <a:ext cx="1283555" cy="1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38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“</a:t>
            </a:r>
            <a:r>
              <a:rPr lang="en-US" b="1" i="1" dirty="0"/>
              <a:t>Interfaces</a:t>
            </a:r>
            <a:r>
              <a:rPr lang="en-US" i="1" dirty="0"/>
              <a:t> are syntactically similar to classes, but they </a:t>
            </a:r>
            <a:r>
              <a:rPr lang="en-US" i="1" dirty="0">
                <a:solidFill>
                  <a:srgbClr val="002060"/>
                </a:solidFill>
              </a:rPr>
              <a:t>lack instance variables</a:t>
            </a:r>
            <a:r>
              <a:rPr lang="en-US" i="1" dirty="0"/>
              <a:t>, and their methods are declared </a:t>
            </a:r>
            <a:r>
              <a:rPr lang="en-US" i="1" dirty="0">
                <a:solidFill>
                  <a:srgbClr val="002060"/>
                </a:solidFill>
              </a:rPr>
              <a:t>without any body</a:t>
            </a:r>
            <a:r>
              <a:rPr lang="en-US" i="1" dirty="0"/>
              <a:t>.”</a:t>
            </a:r>
            <a:endParaRPr lang="en-US" dirty="0"/>
          </a:p>
          <a:p>
            <a:r>
              <a:rPr lang="en-US" dirty="0"/>
              <a:t>An interface is </a:t>
            </a:r>
            <a:r>
              <a:rPr lang="en-US" dirty="0">
                <a:solidFill>
                  <a:srgbClr val="002060"/>
                </a:solidFill>
              </a:rPr>
              <a:t>similar</a:t>
            </a:r>
            <a:r>
              <a:rPr lang="en-US" dirty="0"/>
              <a:t> to an abstract class with the following exceptions</a:t>
            </a:r>
          </a:p>
          <a:p>
            <a:pPr lvl="1"/>
            <a:r>
              <a:rPr lang="en-US" b="1" dirty="0"/>
              <a:t>All</a:t>
            </a:r>
            <a:r>
              <a:rPr lang="en-US" dirty="0"/>
              <a:t> methods defined in an interface are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Interfaces doesn’t contain any </a:t>
            </a:r>
            <a:r>
              <a:rPr lang="en-US" dirty="0">
                <a:solidFill>
                  <a:srgbClr val="002060"/>
                </a:solidFill>
              </a:rPr>
              <a:t>logical implementation</a:t>
            </a:r>
          </a:p>
          <a:p>
            <a:pPr lvl="1"/>
            <a:r>
              <a:rPr lang="en-US" dirty="0"/>
              <a:t>Interfaces </a:t>
            </a:r>
            <a:r>
              <a:rPr lang="en-US" b="1" dirty="0"/>
              <a:t>cannot</a:t>
            </a:r>
            <a:r>
              <a:rPr lang="en-US" dirty="0"/>
              <a:t> contain </a:t>
            </a:r>
            <a:r>
              <a:rPr lang="en-US" b="1" dirty="0">
                <a:solidFill>
                  <a:srgbClr val="002060"/>
                </a:solidFill>
              </a:rPr>
              <a:t>instance</a:t>
            </a:r>
            <a:r>
              <a:rPr lang="en-US" b="1" dirty="0"/>
              <a:t> variables</a:t>
            </a:r>
            <a:r>
              <a:rPr lang="en-US" dirty="0"/>
              <a:t>.  However, they can contain </a:t>
            </a:r>
            <a:r>
              <a:rPr lang="en-US" b="1" dirty="0"/>
              <a:t>public static final </a:t>
            </a:r>
            <a:r>
              <a:rPr lang="en-US" dirty="0"/>
              <a:t>variables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>
                <a:solidFill>
                  <a:srgbClr val="002060"/>
                </a:solidFill>
              </a:rPr>
              <a:t>constant class variables</a:t>
            </a:r>
            <a:r>
              <a:rPr lang="en-US" dirty="0"/>
              <a:t>)</a:t>
            </a:r>
          </a:p>
          <a:p>
            <a:r>
              <a:rPr lang="en-US" dirty="0"/>
              <a:t>Interfaces are declared using the "</a:t>
            </a:r>
            <a:r>
              <a:rPr lang="en-US" i="1" dirty="0">
                <a:solidFill>
                  <a:srgbClr val="002060"/>
                </a:solidFill>
              </a:rPr>
              <a:t>interface</a:t>
            </a:r>
            <a:r>
              <a:rPr lang="en-US" dirty="0"/>
              <a:t>" keyword</a:t>
            </a:r>
          </a:p>
          <a:p>
            <a:r>
              <a:rPr lang="en-US" dirty="0">
                <a:solidFill>
                  <a:srgbClr val="002060"/>
                </a:solidFill>
              </a:rPr>
              <a:t>Interfaces</a:t>
            </a:r>
            <a:r>
              <a:rPr lang="en-US" dirty="0"/>
              <a:t> are more </a:t>
            </a: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than abstract classes</a:t>
            </a:r>
          </a:p>
          <a:p>
            <a:r>
              <a:rPr lang="en-US" dirty="0"/>
              <a:t>Interfaces are implemented by classes using the "</a:t>
            </a:r>
            <a:r>
              <a:rPr lang="en-US" i="1" dirty="0">
                <a:solidFill>
                  <a:srgbClr val="002060"/>
                </a:solidFill>
              </a:rPr>
              <a:t>implements</a:t>
            </a:r>
            <a:r>
              <a:rPr lang="en-US" dirty="0"/>
              <a:t>" keyword.</a:t>
            </a:r>
          </a:p>
        </p:txBody>
      </p:sp>
    </p:spTree>
    <p:extLst>
      <p:ext uri="{BB962C8B-B14F-4D97-AF65-F5344CB8AC3E}">
        <p14:creationId xmlns:p14="http://schemas.microsoft.com/office/powerpoint/2010/main" val="23420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Interface:Syntax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1247" y="1242083"/>
            <a:ext cx="86912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method-name2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final-varname2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method-</a:t>
            </a:r>
            <a:r>
              <a:rPr lang="en-IN" sz="2400" b="1" dirty="0" err="1">
                <a:latin typeface="Consolas" panose="020B0609020204030204" pitchFamily="49" charset="0"/>
              </a:rPr>
              <a:t>nameN</a:t>
            </a:r>
            <a:r>
              <a:rPr lang="en-IN" sz="2400" b="1" dirty="0">
                <a:latin typeface="Consolas" panose="020B0609020204030204" pitchFamily="49" charset="0"/>
              </a:rPr>
              <a:t>(parameter-list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</a:t>
            </a:r>
            <a:r>
              <a:rPr lang="en-IN" sz="2400" b="1" i="1" dirty="0" err="1">
                <a:latin typeface="Consolas" panose="020B0609020204030204" pitchFamily="49" charset="0"/>
              </a:rPr>
              <a:t>varnameN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5761" y="1319406"/>
            <a:ext cx="1156447" cy="355002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30997" y="863444"/>
            <a:ext cx="2627103" cy="339978"/>
          </a:xfrm>
          <a:prstGeom prst="wedgeRoundRectCallout">
            <a:avLst>
              <a:gd name="adj1" fmla="val -27191"/>
              <a:gd name="adj2" fmla="val 7935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or not used(default)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2310" y="2053047"/>
            <a:ext cx="6969929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969546" y="1319406"/>
            <a:ext cx="4699290" cy="553543"/>
          </a:xfrm>
          <a:prstGeom prst="wedgeRoundRectCallout">
            <a:avLst>
              <a:gd name="adj1" fmla="val -22544"/>
              <a:gd name="adj2" fmla="val 9139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Methods are without body(no implementation) and all methods are implicitly </a:t>
            </a:r>
            <a:r>
              <a:rPr lang="en-US" dirty="0">
                <a:solidFill>
                  <a:srgbClr val="002060"/>
                </a:solidFill>
              </a:rPr>
              <a:t>abstract.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2311" y="2815034"/>
            <a:ext cx="4977356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437117" y="2754564"/>
            <a:ext cx="4060090" cy="1041926"/>
          </a:xfrm>
          <a:prstGeom prst="wedgeRoundRectCallout">
            <a:avLst>
              <a:gd name="adj1" fmla="val -55030"/>
              <a:gd name="adj2" fmla="val -283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implicitly </a:t>
            </a:r>
            <a:r>
              <a:rPr lang="en-US" dirty="0">
                <a:solidFill>
                  <a:srgbClr val="002060"/>
                </a:solidFill>
              </a:rPr>
              <a:t>final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, cannot be changed by the implementing class, must</a:t>
            </a:r>
          </a:p>
          <a:p>
            <a:r>
              <a:rPr lang="en-US" dirty="0">
                <a:solidFill>
                  <a:schemeClr val="tx1"/>
                </a:solidFill>
              </a:rPr>
              <a:t>be initialized with a constant value.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an </a:t>
            </a:r>
            <a:r>
              <a:rPr lang="en-US" b="1" dirty="0"/>
              <a:t>interface </a:t>
            </a:r>
            <a:r>
              <a:rPr lang="en-US" dirty="0"/>
              <a:t>has been defined, one or more classes can implement that interface.</a:t>
            </a:r>
          </a:p>
          <a:p>
            <a:r>
              <a:rPr lang="en-US" dirty="0"/>
              <a:t>To implement an interface, include the </a:t>
            </a:r>
            <a:r>
              <a:rPr lang="en-US" b="1" i="1" dirty="0">
                <a:solidFill>
                  <a:srgbClr val="002060"/>
                </a:solidFill>
              </a:rPr>
              <a:t>implements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clause in a class definition, and then create the methods defined by that interface.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2078" y="2078560"/>
            <a:ext cx="8691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95250"/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790" y="3790220"/>
            <a:ext cx="1036331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US" sz="2400" dirty="0">
                <a:latin typeface="Consolas" panose="020B0609020204030204" pitchFamily="49" charset="0"/>
              </a:rPr>
              <a:t> class </a:t>
            </a:r>
            <a:r>
              <a:rPr lang="en-US" sz="2400" dirty="0" err="1">
                <a:latin typeface="Consolas" panose="020B0609020204030204" pitchFamily="49" charset="0"/>
              </a:rPr>
              <a:t>classname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		 [extends superclass]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		[implements interface [,interface...]]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 class-body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905000" y="3286125"/>
            <a:ext cx="2209800" cy="1371600"/>
          </a:xfrm>
          <a:prstGeom prst="borderCallout1">
            <a:avLst>
              <a:gd name="adj1" fmla="val 48601"/>
              <a:gd name="adj2" fmla="val -922"/>
              <a:gd name="adj3" fmla="val -115361"/>
              <a:gd name="adj4" fmla="val -32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in interface are by default </a:t>
            </a:r>
          </a:p>
          <a:p>
            <a:pPr algn="ctr"/>
            <a:r>
              <a:rPr lang="en-US" dirty="0"/>
              <a:t>public, static, final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3168015" y="315273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94528"/>
              <a:gd name="adj4" fmla="val 16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Here access </a:t>
            </a:r>
            <a:r>
              <a:rPr lang="en-IN" dirty="0" err="1"/>
              <a:t>specifier</a:t>
            </a:r>
            <a:r>
              <a:rPr lang="en-IN" dirty="0"/>
              <a:t> of method must be public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343275" y="326580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100778"/>
              <a:gd name="adj4" fmla="val 1547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have to provide implementation to all the methods of the interface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5553075" y="2656206"/>
            <a:ext cx="12192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5553075" y="3418206"/>
            <a:ext cx="1143000" cy="533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>
            <a:off x="5553075" y="3951606"/>
            <a:ext cx="1143000" cy="30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940201" y="5688766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972550" y="535958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057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  <p:bldP spid="8" grpId="0" build="p" bldLvl="4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4" grpId="0" animBg="1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         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691" y="409612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onsolas"/>
              </a:rPr>
              <a:t>VehicleInterface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29883" y="585335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62232" y="552417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4449" y="40961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9" y="5395853"/>
            <a:ext cx="7971530" cy="742331"/>
          </a:xfrm>
          <a:prstGeom prst="wedgeRoundRectCallout">
            <a:avLst>
              <a:gd name="adj1" fmla="val -41278"/>
              <a:gd name="adj2" fmla="val -17057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variable </a:t>
            </a:r>
            <a:r>
              <a:rPr lang="en-US" sz="2000" b="1" dirty="0">
                <a:solidFill>
                  <a:srgbClr val="002060"/>
                </a:solidFill>
              </a:rPr>
              <a:t>c </a:t>
            </a:r>
            <a:r>
              <a:rPr lang="en-US" sz="2000" dirty="0">
                <a:solidFill>
                  <a:srgbClr val="002060"/>
                </a:solidFill>
              </a:rPr>
              <a:t>is declared to be of the interface type </a:t>
            </a:r>
            <a:r>
              <a:rPr lang="en-US" sz="2000" b="1" i="1" dirty="0" err="1">
                <a:solidFill>
                  <a:srgbClr val="002060"/>
                </a:solidFill>
              </a:rPr>
              <a:t>VehicleInterface</a:t>
            </a:r>
            <a:r>
              <a:rPr lang="en-US" sz="2000" dirty="0">
                <a:solidFill>
                  <a:srgbClr val="002060"/>
                </a:solidFill>
              </a:rPr>
              <a:t>, yet it was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assigned an instance of </a:t>
            </a:r>
            <a:r>
              <a:rPr lang="en-US" sz="2000" b="1" i="1" dirty="0" err="1">
                <a:solidFill>
                  <a:srgbClr val="002060"/>
                </a:solidFill>
              </a:rPr>
              <a:t>CarClass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/>
      <p:bldP spid="9" grpId="0"/>
      <p:bldP spid="14" grpId="0" animBg="1"/>
      <p:bldP spid="15" grpId="0" animBg="1"/>
      <p:bldP spid="3" grpId="0"/>
      <p:bldP spid="3" grpId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Partial Implementations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includes an interface but does not fully implement the methods defined by that interface, then that class must be declared as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7553" y="1627654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953" y="1627654"/>
            <a:ext cx="5534025" cy="480131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04" y="3816456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1021" y="40283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39878" y="16276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/>
              </a:rPr>
              <a:t>abstract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38760" y="4003270"/>
            <a:ext cx="5876802" cy="1158583"/>
          </a:xfrm>
          <a:prstGeom prst="wedgeRoundRectCallout">
            <a:avLst>
              <a:gd name="adj1" fmla="val -49656"/>
              <a:gd name="adj2" fmla="val -22922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Either class need to implement all the methods of Interface or declare that class as abstract if partial implementation is required.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4000" dirty="0" err="1"/>
              <a:t>Interface:Example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11200"/>
            <a:ext cx="4494213" cy="12350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void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  push(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pop();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645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size){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[size];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=-1;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 b="1" dirty="0">
                <a:latin typeface="Consolas" panose="020B0609020204030204" pitchFamily="49" charset="0"/>
              </a:rPr>
              <a:t>push(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==mystack.length-1){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StackOverflow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[++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]=p;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pop(){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&lt;0){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StackUnderflow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0;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--];	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64818"/>
            <a:ext cx="1656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StackDemo.java</a:t>
            </a:r>
            <a:endParaRPr lang="en-IN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Interface: Example </a:t>
            </a:r>
            <a:r>
              <a:rPr lang="en-US" sz="4000" dirty="0"/>
              <a:t>StackDemo.java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StackDemo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cs1=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(5);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cs2=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(8);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cs1.push(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cs2.push(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"MyStack1="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cs1.pop()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"MyStack2="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cs2.pop()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Interfaces Can Be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interface can inherit another by use of the keyword </a:t>
            </a:r>
            <a:r>
              <a:rPr lang="en-US" b="1" dirty="0">
                <a:solidFill>
                  <a:srgbClr val="002060"/>
                </a:solidFill>
              </a:rPr>
              <a:t>extends</a:t>
            </a:r>
            <a:r>
              <a:rPr lang="en-US" dirty="0"/>
              <a:t>. </a:t>
            </a:r>
          </a:p>
          <a:p>
            <a:r>
              <a:rPr lang="en-US" dirty="0"/>
              <a:t>The syntax is the same as for inheriting classes. </a:t>
            </a:r>
          </a:p>
          <a:p>
            <a:r>
              <a:rPr lang="en-US" dirty="0"/>
              <a:t>When a class implements an interface that inherits another interface, it must provide implementations for </a:t>
            </a:r>
            <a:r>
              <a:rPr lang="en-US" dirty="0">
                <a:solidFill>
                  <a:srgbClr val="002060"/>
                </a:solidFill>
              </a:rPr>
              <a:t>all methods </a:t>
            </a:r>
            <a:r>
              <a:rPr lang="en-US" dirty="0"/>
              <a:t>defined within </a:t>
            </a:r>
            <a:r>
              <a:rPr lang="en-IN" dirty="0"/>
              <a:t>the interface inheritance chain.</a:t>
            </a:r>
          </a:p>
        </p:txBody>
      </p:sp>
    </p:spTree>
    <p:extLst>
      <p:ext uri="{BB962C8B-B14F-4D97-AF65-F5344CB8AC3E}">
        <p14:creationId xmlns:p14="http://schemas.microsoft.com/office/powerpoint/2010/main" val="4065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0230"/>
            <a:ext cx="4114801" cy="2859088"/>
          </a:xfrm>
          <a:ln>
            <a:solidFill>
              <a:schemeClr val="accent1"/>
            </a:solidFill>
            <a:prstDash val="dash"/>
          </a:ln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method1();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method2();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B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method3();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C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method4();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34151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MyClass1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MyClass1:method1()"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method3()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MyClass1:method3()"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4801" y="3497714"/>
            <a:ext cx="8191500" cy="33602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MyClass2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 C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method4()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MyClass2:method4()"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3599318"/>
            <a:ext cx="4114801" cy="33332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b="1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InterfaceHierarchy</a:t>
            </a:r>
            <a:r>
              <a:rPr lang="en-IN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b="1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      (String[] </a:t>
            </a:r>
            <a:r>
              <a:rPr lang="en-IN" b="1" dirty="0" err="1">
                <a:latin typeface="Consolas" panose="020B0609020204030204" pitchFamily="49" charset="0"/>
              </a:rPr>
              <a:t>args</a:t>
            </a:r>
            <a:r>
              <a:rPr lang="en-IN" b="1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MyClass1 c1=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MyClass2 c2=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c1.method3();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c2.method4();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InterfaceHierarchy.java</a:t>
            </a:r>
          </a:p>
        </p:txBody>
      </p:sp>
    </p:spTree>
    <p:extLst>
      <p:ext uri="{BB962C8B-B14F-4D97-AF65-F5344CB8AC3E}">
        <p14:creationId xmlns:p14="http://schemas.microsoft.com/office/powerpoint/2010/main" val="21991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number of classes can implement an </a:t>
            </a:r>
            <a:r>
              <a:rPr lang="en-US" b="1" dirty="0"/>
              <a:t>interface</a:t>
            </a:r>
            <a:r>
              <a:rPr lang="en-US" dirty="0"/>
              <a:t>. </a:t>
            </a:r>
          </a:p>
          <a:p>
            <a:r>
              <a:rPr lang="en-US" dirty="0"/>
              <a:t>One class can implement any number of interfaces.</a:t>
            </a:r>
          </a:p>
          <a:p>
            <a:r>
              <a:rPr lang="en-US" dirty="0"/>
              <a:t>To implement an interface, a class must create the complete set of methods defined by the interface. However, each class is free to determine the details of its own </a:t>
            </a:r>
            <a:r>
              <a:rPr lang="en-IN" dirty="0"/>
              <a:t>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9367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31762" y="74878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Abstract class 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Interface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31762" y="1154024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 class doesn't support </a:t>
                      </a:r>
                      <a:r>
                        <a:rPr lang="en-US" b="1" dirty="0"/>
                        <a:t>multiple inheritance.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 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multiple inheritance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131762" y="1524343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 can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abstract and non-abstract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can have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131762" y="18946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have final, non-final, static and non-static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has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static and final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131762" y="2534221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class and implement multiple Java interfaces.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interface only.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131762" y="3173780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have class members like private, protected, etc.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 of a Java interface are public by default.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pic>
        <p:nvPicPr>
          <p:cNvPr id="4098" name="Picture 2" descr="https://blogger.googleusercontent.com/img/b/R29vZ2xl/AVvXsEhUExt3NzI3gwoO57D-9TfNo_afDemyiq5DSOeyx0W7rjlVNAUSc6HN7CkAtmbsq87XVbSx5N7SeCcxVhGMKA1JXUEV4pvN__TusNL0YBLWBDp1sLgpcTB0D8c-v4TAjUR_V6x4_CXn6BAt/s1600/abstract-class-vs-interfa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b="27632"/>
          <a:stretch/>
        </p:blipFill>
        <p:spPr bwMode="auto">
          <a:xfrm>
            <a:off x="385763" y="1103312"/>
            <a:ext cx="1159306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262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7639</Words>
  <Application>Microsoft Office PowerPoint</Application>
  <PresentationFormat>Widescreen</PresentationFormat>
  <Paragraphs>1383</Paragraphs>
  <Slides>95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8" baseType="lpstr">
      <vt:lpstr>Arial</vt:lpstr>
      <vt:lpstr>Consolas</vt:lpstr>
      <vt:lpstr>FranklinGothic-Demi</vt:lpstr>
      <vt:lpstr>Palatino-Italic</vt:lpstr>
      <vt:lpstr>Palatino-Bold</vt:lpstr>
      <vt:lpstr>Wingdings</vt:lpstr>
      <vt:lpstr>Palatino-Roman</vt:lpstr>
      <vt:lpstr>Calibri</vt:lpstr>
      <vt:lpstr>Roboto Condensed Light</vt:lpstr>
      <vt:lpstr>Wingdings 3</vt:lpstr>
      <vt:lpstr>Wingdings 2</vt:lpstr>
      <vt:lpstr>Roboto Condensed</vt:lpstr>
      <vt:lpstr>Office Theme</vt:lpstr>
      <vt:lpstr>Unit-3 Inheritance and Abstraction  </vt:lpstr>
      <vt:lpstr>Syllabus</vt:lpstr>
      <vt:lpstr>Unit-3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Implementing Inheritance</vt:lpstr>
      <vt:lpstr>Inheritance Example</vt:lpstr>
      <vt:lpstr>How to implement Inheritance in java</vt:lpstr>
      <vt:lpstr>Implementing Inheritance in java</vt:lpstr>
      <vt:lpstr>Implementing Inheritance in java</vt:lpstr>
      <vt:lpstr>Implementing Inheritance in java</vt:lpstr>
      <vt:lpstr>Property of Inheritance</vt:lpstr>
      <vt:lpstr>Property of Inheritance</vt:lpstr>
      <vt:lpstr>Inheritance by Example</vt:lpstr>
      <vt:lpstr>Example1: InheritanceDemo1</vt:lpstr>
      <vt:lpstr>Example1: InheritanceDemo.java</vt:lpstr>
      <vt:lpstr>Types of Inheritance in Java</vt:lpstr>
      <vt:lpstr>Single Inheritance</vt:lpstr>
      <vt:lpstr>Single Inheritance: InheritanceDemo.java</vt:lpstr>
      <vt:lpstr>Hierarchical Inheritance</vt:lpstr>
      <vt:lpstr>PowerPoint Presentation</vt:lpstr>
      <vt:lpstr>PowerPoint Presentation</vt:lpstr>
      <vt:lpstr>Multilevel Inheritance</vt:lpstr>
      <vt:lpstr>PowerPoint Presentation</vt:lpstr>
      <vt:lpstr>PowerPoint Presentation</vt:lpstr>
      <vt:lpstr>Derived Class with Constructor</vt:lpstr>
      <vt:lpstr>Derived Class with Constructor</vt:lpstr>
      <vt:lpstr>PowerPoint Presentation</vt:lpstr>
      <vt:lpstr>Super Keyword</vt:lpstr>
      <vt:lpstr>Super Keyword</vt:lpstr>
      <vt:lpstr>Using super to Call Superclass Constructors</vt:lpstr>
      <vt:lpstr>PowerPoint Presentation</vt:lpstr>
      <vt:lpstr>Using super to access members</vt:lpstr>
      <vt:lpstr>Using super to access members: SuperMemberDemo.java</vt:lpstr>
      <vt:lpstr>Using super to access members: SuperMemberDemo.java</vt:lpstr>
      <vt:lpstr>Points to remember for Super Keyword</vt:lpstr>
      <vt:lpstr>Why Inheritance</vt:lpstr>
      <vt:lpstr>Exercise</vt:lpstr>
      <vt:lpstr>Interview Questions</vt:lpstr>
      <vt:lpstr>Polymorphism</vt:lpstr>
      <vt:lpstr>Polymorphism</vt:lpstr>
      <vt:lpstr>Polymorphism</vt:lpstr>
      <vt:lpstr>Polymorphism: Advantages</vt:lpstr>
      <vt:lpstr>Implementing Polymorphism</vt:lpstr>
      <vt:lpstr>Implementing Polymorphism</vt:lpstr>
      <vt:lpstr>Implementing Polymorphism</vt:lpstr>
      <vt:lpstr>Method Overloading</vt:lpstr>
      <vt:lpstr>Method Overloading: Compile-time Polymorphism</vt:lpstr>
      <vt:lpstr>Method Overloading: Compile-time Polymorphism</vt:lpstr>
      <vt:lpstr>Method Overriding</vt:lpstr>
      <vt:lpstr>Method Overriding: Run-time Polymorphism</vt:lpstr>
      <vt:lpstr>Method Overriding: OverrideDemo.java</vt:lpstr>
      <vt:lpstr>Method Overriding: OverrideDemo.java</vt:lpstr>
      <vt:lpstr>Why Overriding?</vt:lpstr>
      <vt:lpstr>Method Overriding: Points to remember</vt:lpstr>
      <vt:lpstr>Overloading vs Overriding</vt:lpstr>
      <vt:lpstr>Overloading vs Overriding: Java Methods</vt:lpstr>
      <vt:lpstr>Dynamic Method Dispatch</vt:lpstr>
      <vt:lpstr>Dynamic Method Dispatch: Example</vt:lpstr>
      <vt:lpstr>Dynamic Method Dispatch: Example</vt:lpstr>
      <vt:lpstr>Final </vt:lpstr>
      <vt:lpstr>“final” keyword</vt:lpstr>
      <vt:lpstr>1) “final” as a variable</vt:lpstr>
      <vt:lpstr>2) “final” as a method</vt:lpstr>
      <vt:lpstr>3) “final” as a Class</vt:lpstr>
      <vt:lpstr>Abstraction</vt:lpstr>
      <vt:lpstr>Abstraction</vt:lpstr>
      <vt:lpstr>Abstraction</vt:lpstr>
      <vt:lpstr>Abstraction vs. Encapsulation </vt:lpstr>
      <vt:lpstr>Implementing Abstraction</vt:lpstr>
      <vt:lpstr>Abstract class</vt:lpstr>
      <vt:lpstr>Abstract class</vt:lpstr>
      <vt:lpstr>Abstract class (Example)</vt:lpstr>
      <vt:lpstr>Why Abstract Class?</vt:lpstr>
      <vt:lpstr>Points to remember for Abstract Class</vt:lpstr>
      <vt:lpstr>Interface</vt:lpstr>
      <vt:lpstr>Interface</vt:lpstr>
      <vt:lpstr>Interface:Syntax</vt:lpstr>
      <vt:lpstr>Implementing Interfaces</vt:lpstr>
      <vt:lpstr>Interface (Example)</vt:lpstr>
      <vt:lpstr>Interface (Example)</vt:lpstr>
      <vt:lpstr>Interface: Partial Implementations</vt:lpstr>
      <vt:lpstr>Interface:Example</vt:lpstr>
      <vt:lpstr>Interface: Example StackDemo.java</vt:lpstr>
      <vt:lpstr>Interfaces Can Be Extended</vt:lpstr>
      <vt:lpstr>PowerPoint Presentation</vt:lpstr>
      <vt:lpstr>Interface: Points to Remember</vt:lpstr>
      <vt:lpstr>Abstract class vs. Interface</vt:lpstr>
      <vt:lpstr>Abstract class vs.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543</cp:revision>
  <dcterms:created xsi:type="dcterms:W3CDTF">2020-05-01T05:09:15Z</dcterms:created>
  <dcterms:modified xsi:type="dcterms:W3CDTF">2024-09-30T10:57:49Z</dcterms:modified>
</cp:coreProperties>
</file>